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8"/>
  </p:notesMasterIdLst>
  <p:sldIdLst>
    <p:sldId id="256" r:id="rId2"/>
    <p:sldId id="258" r:id="rId3"/>
    <p:sldId id="344" r:id="rId4"/>
    <p:sldId id="260" r:id="rId5"/>
    <p:sldId id="257" r:id="rId6"/>
    <p:sldId id="326" r:id="rId7"/>
    <p:sldId id="327" r:id="rId8"/>
    <p:sldId id="323" r:id="rId9"/>
    <p:sldId id="324" r:id="rId10"/>
    <p:sldId id="345" r:id="rId11"/>
    <p:sldId id="334" r:id="rId12"/>
    <p:sldId id="335" r:id="rId13"/>
    <p:sldId id="264" r:id="rId14"/>
    <p:sldId id="302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36" r:id="rId24"/>
    <p:sldId id="354" r:id="rId25"/>
    <p:sldId id="314" r:id="rId26"/>
    <p:sldId id="337" r:id="rId27"/>
    <p:sldId id="355" r:id="rId28"/>
    <p:sldId id="338" r:id="rId29"/>
    <p:sldId id="356" r:id="rId30"/>
    <p:sldId id="357" r:id="rId31"/>
    <p:sldId id="358" r:id="rId32"/>
    <p:sldId id="339" r:id="rId33"/>
    <p:sldId id="340" r:id="rId34"/>
    <p:sldId id="342" r:id="rId35"/>
    <p:sldId id="343" r:id="rId36"/>
    <p:sldId id="280" r:id="rId37"/>
  </p:sldIdLst>
  <p:sldSz cx="9144000" cy="5143500" type="screen16x9"/>
  <p:notesSz cx="6858000" cy="9144000"/>
  <p:embeddedFontLst>
    <p:embeddedFont>
      <p:font typeface="Big Shoulders Text Light" pitchFamily="2" charset="77"/>
      <p:regular r:id="rId39"/>
      <p:bold r:id="rId40"/>
    </p:embeddedFont>
    <p:embeddedFont>
      <p:font typeface="Blinker" panose="02000000000000000000" pitchFamily="2" charset="0"/>
      <p:regular r:id="rId41"/>
      <p:bold r:id="rId42"/>
    </p:embeddedFont>
    <p:embeddedFont>
      <p:font typeface="Blinker SemiBold" panose="02000000000000000000" pitchFamily="2" charset="0"/>
      <p:regular r:id="rId43"/>
      <p:bold r:id="rId44"/>
    </p:embeddedFont>
    <p:embeddedFont>
      <p:font typeface="IRNazli" panose="02000506000000020002" pitchFamily="2" charset="-78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5129F2-4B05-4A8E-8518-AAA372227DED}">
          <p14:sldIdLst>
            <p14:sldId id="256"/>
            <p14:sldId id="258"/>
            <p14:sldId id="344"/>
            <p14:sldId id="260"/>
            <p14:sldId id="257"/>
            <p14:sldId id="326"/>
            <p14:sldId id="327"/>
            <p14:sldId id="323"/>
            <p14:sldId id="324"/>
            <p14:sldId id="345"/>
            <p14:sldId id="334"/>
            <p14:sldId id="335"/>
            <p14:sldId id="264"/>
            <p14:sldId id="302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36"/>
            <p14:sldId id="354"/>
            <p14:sldId id="314"/>
            <p14:sldId id="337"/>
            <p14:sldId id="355"/>
            <p14:sldId id="338"/>
            <p14:sldId id="356"/>
            <p14:sldId id="357"/>
            <p14:sldId id="358"/>
            <p14:sldId id="339"/>
            <p14:sldId id="340"/>
            <p14:sldId id="342"/>
            <p14:sldId id="343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70"/>
    <a:srgbClr val="77FF4A"/>
    <a:srgbClr val="75FFD7"/>
    <a:srgbClr val="1A6A69"/>
    <a:srgbClr val="001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2402E1-2772-4650-AF00-BE155AA19353}">
  <a:tblStyle styleId="{382402E1-2772-4650-AF00-BE155AA19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5"/>
  </p:normalViewPr>
  <p:slideViewPr>
    <p:cSldViewPr snapToGrid="0">
      <p:cViewPr>
        <p:scale>
          <a:sx n="160" d="100"/>
          <a:sy n="160" d="100"/>
        </p:scale>
        <p:origin x="48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After training </c:v>
                </c:pt>
              </c:strCache>
            </c:strRef>
          </c:tx>
          <c:spPr>
            <a:solidFill>
              <a:srgbClr val="FFFF7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Xception</c:v>
                </c:pt>
                <c:pt idx="1">
                  <c:v>VGG</c:v>
                </c:pt>
                <c:pt idx="2">
                  <c:v>ResNet</c:v>
                </c:pt>
                <c:pt idx="3">
                  <c:v>Mobilenet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0.875</c:v>
                </c:pt>
                <c:pt idx="1">
                  <c:v>0.53539999999999999</c:v>
                </c:pt>
                <c:pt idx="2">
                  <c:v>0.84379999999999999</c:v>
                </c:pt>
                <c:pt idx="3">
                  <c:v>0.85209999999999997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92-4BDE-9F8B-64F2FA243B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fine tuning</c:v>
                </c:pt>
              </c:strCache>
            </c:strRef>
          </c:tx>
          <c:spPr>
            <a:solidFill>
              <a:srgbClr val="77FF4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Xception</c:v>
                </c:pt>
                <c:pt idx="1">
                  <c:v>VGG</c:v>
                </c:pt>
                <c:pt idx="2">
                  <c:v>ResNet</c:v>
                </c:pt>
                <c:pt idx="3">
                  <c:v>Mobilenet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0.93959999999999999</c:v>
                </c:pt>
                <c:pt idx="1">
                  <c:v>0.75829999999999997</c:v>
                </c:pt>
                <c:pt idx="2">
                  <c:v>0.89590000000000003</c:v>
                </c:pt>
                <c:pt idx="3">
                  <c:v>0.87919999999999998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92-4BDE-9F8B-64F2FA243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303960"/>
        <c:axId val="568301336"/>
      </c:barChart>
      <c:catAx>
        <c:axId val="568303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R"/>
          </a:p>
        </c:txPr>
        <c:crossAx val="568301336"/>
        <c:crosses val="autoZero"/>
        <c:auto val="1"/>
        <c:lblAlgn val="ctr"/>
        <c:lblOffset val="100"/>
        <c:noMultiLvlLbl val="0"/>
      </c:catAx>
      <c:valAx>
        <c:axId val="5683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R"/>
          </a:p>
        </c:txPr>
        <c:crossAx val="568303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195350015722902"/>
          <c:y val="0.93152573593815546"/>
          <c:w val="0.50782055686041871"/>
          <c:h val="6.84741957592863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89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a2ced7fed2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a2ced7fed2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a2ced7f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a2ced7f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38256eb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38256eb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a25d6e3485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a25d6e3485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98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89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4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26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8500" y="1274925"/>
            <a:ext cx="4467000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41100" y="3460575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37228" y="2573586"/>
            <a:ext cx="4466851" cy="4466944"/>
            <a:chOff x="4826272" y="-586639"/>
            <a:chExt cx="4466851" cy="4466944"/>
          </a:xfrm>
        </p:grpSpPr>
        <p:sp>
          <p:nvSpPr>
            <p:cNvPr id="13" name="Google Shape;13;p2"/>
            <p:cNvSpPr/>
            <p:nvPr/>
          </p:nvSpPr>
          <p:spPr>
            <a:xfrm rot="3192930">
              <a:off x="5463920" y="51285"/>
              <a:ext cx="3191553" cy="3191094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3192930">
              <a:off x="5606430" y="170765"/>
              <a:ext cx="2960223" cy="296024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192930">
              <a:off x="5748583" y="290066"/>
              <a:ext cx="2729352" cy="272937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3192930">
              <a:off x="5890915" y="409010"/>
              <a:ext cx="2498507" cy="2498966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3192930">
              <a:off x="6033241" y="528373"/>
              <a:ext cx="2267661" cy="2267661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3192930">
              <a:off x="6175394" y="647674"/>
              <a:ext cx="2036790" cy="203679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3192930">
              <a:off x="6317537" y="766970"/>
              <a:ext cx="1805919" cy="180594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3192930">
              <a:off x="6459669" y="886261"/>
              <a:ext cx="1575074" cy="1575074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3192930">
              <a:off x="6601817" y="1005572"/>
              <a:ext cx="1344228" cy="1344202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3192930">
              <a:off x="6744337" y="1125032"/>
              <a:ext cx="1112898" cy="1113382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3192930">
              <a:off x="6886490" y="1244333"/>
              <a:ext cx="882027" cy="882511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3192930">
              <a:off x="7028827" y="1363726"/>
              <a:ext cx="651156" cy="651181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192930">
              <a:off x="7170954" y="1483027"/>
              <a:ext cx="420336" cy="42031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5488461" y="-1838315"/>
            <a:ext cx="5195283" cy="5194829"/>
            <a:chOff x="2939461" y="-1097015"/>
            <a:chExt cx="5195283" cy="5194829"/>
          </a:xfrm>
        </p:grpSpPr>
        <p:sp>
          <p:nvSpPr>
            <p:cNvPr id="27" name="Google Shape;27;p2"/>
            <p:cNvSpPr/>
            <p:nvPr/>
          </p:nvSpPr>
          <p:spPr>
            <a:xfrm rot="821724">
              <a:off x="3387261" y="-649133"/>
              <a:ext cx="4299684" cy="4299066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821724">
              <a:off x="3574447" y="-512444"/>
              <a:ext cx="3988035" cy="398806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821724">
              <a:off x="3761028" y="-375828"/>
              <a:ext cx="3677003" cy="367703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821724">
              <a:off x="3947681" y="-239817"/>
              <a:ext cx="3366007" cy="3366625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821724">
              <a:off x="4134306" y="-103230"/>
              <a:ext cx="3055010" cy="305501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821724">
              <a:off x="4320887" y="33386"/>
              <a:ext cx="2743979" cy="2743979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821724">
              <a:off x="4507463" y="170001"/>
              <a:ext cx="2432947" cy="2432982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821724">
              <a:off x="4694010" y="306614"/>
              <a:ext cx="2121951" cy="2121951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821724">
              <a:off x="4880591" y="443234"/>
              <a:ext cx="1810954" cy="1810919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821724">
              <a:off x="5067781" y="579889"/>
              <a:ext cx="1499304" cy="1499957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821724">
              <a:off x="5254362" y="716505"/>
              <a:ext cx="1188273" cy="1188926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821724">
              <a:off x="5441016" y="853130"/>
              <a:ext cx="877242" cy="877276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21724">
              <a:off x="5627563" y="989746"/>
              <a:ext cx="566279" cy="56624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2527143" y="-2355382"/>
            <a:ext cx="4783996" cy="4995679"/>
            <a:chOff x="-11503756" y="-7170832"/>
            <a:chExt cx="4783996" cy="4995679"/>
          </a:xfrm>
        </p:grpSpPr>
        <p:sp>
          <p:nvSpPr>
            <p:cNvPr id="41" name="Google Shape;41;p2"/>
            <p:cNvSpPr/>
            <p:nvPr/>
          </p:nvSpPr>
          <p:spPr>
            <a:xfrm rot="-4010284">
              <a:off x="-10014305" y="-5215960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4010284">
              <a:off x="-10255911" y="-53193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4010284">
              <a:off x="-10490515" y="-5419695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4010284">
              <a:off x="-10711138" y="-551407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4010284">
              <a:off x="-10945750" y="-561444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4010284">
              <a:off x="-11187349" y="-5717799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4010284">
              <a:off x="-10414254" y="-543377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4010284">
              <a:off x="-10544542" y="-5489512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4010284">
              <a:off x="-10816820" y="-560599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4010284">
              <a:off x="-11043719" y="-570306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4010284">
              <a:off x="-11278183" y="-5803371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4010284">
              <a:off x="-11496583" y="-589680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4010284">
              <a:off x="-11735409" y="-599897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6805507" y="2573568"/>
            <a:ext cx="4783996" cy="4995679"/>
            <a:chOff x="-13842256" y="-7832082"/>
            <a:chExt cx="4783996" cy="4995679"/>
          </a:xfrm>
        </p:grpSpPr>
        <p:sp>
          <p:nvSpPr>
            <p:cNvPr id="55" name="Google Shape;55;p2"/>
            <p:cNvSpPr/>
            <p:nvPr/>
          </p:nvSpPr>
          <p:spPr>
            <a:xfrm rot="6789716">
              <a:off x="-13570683" y="-6398182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6789716">
              <a:off x="-13329077" y="-62948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6789716">
              <a:off x="-13094472" y="-6194462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6789716">
              <a:off x="-12873849" y="-610007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6789716">
              <a:off x="-12639238" y="-599970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6789716">
              <a:off x="-12397639" y="-5896343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6789716">
              <a:off x="-14073909" y="-666022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6789716">
              <a:off x="-13943621" y="-6604488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6789716">
              <a:off x="-13671342" y="-648800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6789716">
              <a:off x="-13444444" y="-639093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6789716">
              <a:off x="-13209980" y="-6290629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6789716">
              <a:off x="-12991579" y="-619719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6789716">
              <a:off x="-12752754" y="-609502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title"/>
          </p:nvPr>
        </p:nvSpPr>
        <p:spPr>
          <a:xfrm>
            <a:off x="2075800" y="1010050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title" idx="2"/>
          </p:nvPr>
        </p:nvSpPr>
        <p:spPr>
          <a:xfrm>
            <a:off x="2075750" y="1914548"/>
            <a:ext cx="49926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613" name="Google Shape;613;p24"/>
          <p:cNvSpPr txBox="1"/>
          <p:nvPr/>
        </p:nvSpPr>
        <p:spPr>
          <a:xfrm>
            <a:off x="2486000" y="3864382"/>
            <a:ext cx="4172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. </a:t>
            </a:r>
            <a:endParaRPr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grpSp>
        <p:nvGrpSpPr>
          <p:cNvPr id="614" name="Google Shape;614;p24"/>
          <p:cNvGrpSpPr/>
          <p:nvPr/>
        </p:nvGrpSpPr>
        <p:grpSpPr>
          <a:xfrm>
            <a:off x="-517700" y="-810950"/>
            <a:ext cx="3129400" cy="3128950"/>
            <a:chOff x="-517700" y="-810950"/>
            <a:chExt cx="3129400" cy="3128950"/>
          </a:xfrm>
        </p:grpSpPr>
        <p:sp>
          <p:nvSpPr>
            <p:cNvPr id="615" name="Google Shape;615;p24"/>
            <p:cNvSpPr/>
            <p:nvPr/>
          </p:nvSpPr>
          <p:spPr>
            <a:xfrm>
              <a:off x="-517700" y="-81095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385350" y="-71647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53450" y="-62200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121550" y="-52797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10325" y="-43352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142225" y="-33905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74125" y="-2445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06000" y="-15010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537900" y="-556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670250" y="3882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802150" y="13330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934050" y="22777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065925" y="32225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4"/>
          <p:cNvGrpSpPr/>
          <p:nvPr/>
        </p:nvGrpSpPr>
        <p:grpSpPr>
          <a:xfrm>
            <a:off x="7109500" y="3213300"/>
            <a:ext cx="3129400" cy="3128950"/>
            <a:chOff x="300925" y="-514300"/>
            <a:chExt cx="3129400" cy="3128950"/>
          </a:xfrm>
        </p:grpSpPr>
        <p:sp>
          <p:nvSpPr>
            <p:cNvPr id="629" name="Google Shape;629;p24"/>
            <p:cNvSpPr/>
            <p:nvPr/>
          </p:nvSpPr>
          <p:spPr>
            <a:xfrm flipH="1">
              <a:off x="300925" y="-51430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 flipH="1">
              <a:off x="395400" y="-41982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 flipH="1">
              <a:off x="489875" y="-32535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flipH="1">
              <a:off x="584325" y="-23132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flipH="1">
              <a:off x="678800" y="-13687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 flipH="1">
              <a:off x="773275" y="-4240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 flipH="1">
              <a:off x="867750" y="520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 flipH="1">
              <a:off x="962225" y="14655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 flipH="1">
              <a:off x="1056675" y="2410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flipH="1">
              <a:off x="1151150" y="33547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 flipH="1">
              <a:off x="1245625" y="42995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 flipH="1">
              <a:off x="1340100" y="52442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 flipH="1">
              <a:off x="1434550" y="61890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5"/>
          <p:cNvGrpSpPr/>
          <p:nvPr/>
        </p:nvGrpSpPr>
        <p:grpSpPr>
          <a:xfrm>
            <a:off x="-3160953" y="1242175"/>
            <a:ext cx="6405925" cy="7396775"/>
            <a:chOff x="-3160953" y="1242175"/>
            <a:chExt cx="6405925" cy="7396775"/>
          </a:xfrm>
        </p:grpSpPr>
        <p:sp>
          <p:nvSpPr>
            <p:cNvPr id="644" name="Google Shape;644;p25"/>
            <p:cNvSpPr/>
            <p:nvPr/>
          </p:nvSpPr>
          <p:spPr>
            <a:xfrm>
              <a:off x="-625178" y="417002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-707253" y="40758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-789328" y="39808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-870628" y="388657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-952703" y="37923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-1034778" y="369812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-1116078" y="36031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-1198153" y="350892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-1279453" y="34147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-1361528" y="33197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-1443603" y="322547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-1524903" y="31312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606978" y="303627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1689028" y="29420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770353" y="284782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-1852428" y="27536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934478" y="26586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2015803" y="256437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2097853" y="24701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2179928" y="237517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2261228" y="228092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2343303" y="21867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2425378" y="209172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2506678" y="19975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2588753" y="190327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2670053" y="180827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2752128" y="17140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834203" y="161982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2915503" y="15256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2997578" y="143062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-3079653" y="13364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-3160953" y="124217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25"/>
          <p:cNvGrpSpPr/>
          <p:nvPr/>
        </p:nvGrpSpPr>
        <p:grpSpPr>
          <a:xfrm>
            <a:off x="5916597" y="-3340725"/>
            <a:ext cx="6405925" cy="7396775"/>
            <a:chOff x="-3160953" y="-3340725"/>
            <a:chExt cx="6405925" cy="7396775"/>
          </a:xfrm>
        </p:grpSpPr>
        <p:sp>
          <p:nvSpPr>
            <p:cNvPr id="677" name="Google Shape;677;p25"/>
            <p:cNvSpPr/>
            <p:nvPr/>
          </p:nvSpPr>
          <p:spPr>
            <a:xfrm>
              <a:off x="-625178" y="-41287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-707253" y="-5071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-789328" y="-6021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-870628" y="-69632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-952703" y="-7905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-1034778" y="-88477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-1116078" y="-9797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-1198153" y="-107397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-1279453" y="-11682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-1361528" y="-12632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1443603" y="-135742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-1524903" y="-14516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-1606978" y="-154662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-1689028" y="-16408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-1770353" y="-173507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-1852428" y="-18293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-1934478" y="-19243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-2015803" y="-201852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-2097853" y="-21127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-2179928" y="-220772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-2261228" y="-230197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-2343303" y="-23962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-2425378" y="-249117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-2506678" y="-25854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-2588753" y="-267962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-2670053" y="-277462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-2752128" y="-28688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-2834203" y="-296307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-2915503" y="-30573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-2997578" y="-315227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-3079653" y="-32465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-3160953" y="-334072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6"/>
          <p:cNvGrpSpPr/>
          <p:nvPr/>
        </p:nvGrpSpPr>
        <p:grpSpPr>
          <a:xfrm>
            <a:off x="-3079214" y="-2854916"/>
            <a:ext cx="9015075" cy="9014606"/>
            <a:chOff x="-3079214" y="-2854916"/>
            <a:chExt cx="9015075" cy="9014606"/>
          </a:xfrm>
        </p:grpSpPr>
        <p:sp>
          <p:nvSpPr>
            <p:cNvPr id="711" name="Google Shape;711;p26"/>
            <p:cNvSpPr/>
            <p:nvPr/>
          </p:nvSpPr>
          <p:spPr>
            <a:xfrm rot="1507447">
              <a:off x="-1961033" y="-1736481"/>
              <a:ext cx="6778712" cy="6777737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rot="1507447">
              <a:off x="-1661035" y="-1510582"/>
              <a:ext cx="6287378" cy="6287432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 rot="1507447">
              <a:off x="-1361954" y="-1284887"/>
              <a:ext cx="5797018" cy="5797072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 rot="1507447">
              <a:off x="-1062669" y="-1060109"/>
              <a:ext cx="5306713" cy="5307688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 rot="1507447">
              <a:off x="-763422" y="-834431"/>
              <a:ext cx="4816408" cy="4816408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 rot="1507447">
              <a:off x="-464342" y="-608736"/>
              <a:ext cx="4326048" cy="4326048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 rot="1507447">
              <a:off x="-165273" y="-383043"/>
              <a:ext cx="3835689" cy="383574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 rot="1507447">
              <a:off x="133756" y="-157360"/>
              <a:ext cx="3345383" cy="3345383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 rot="1507447">
              <a:off x="432834" y="68347"/>
              <a:ext cx="2855078" cy="2855024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 rot="1507447">
              <a:off x="732843" y="294194"/>
              <a:ext cx="2363744" cy="2364773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 rot="1507447">
              <a:off x="1031924" y="519889"/>
              <a:ext cx="1873384" cy="1874413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 rot="1507447">
              <a:off x="1331211" y="745630"/>
              <a:ext cx="1383025" cy="1383079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 rot="1507447">
              <a:off x="1630238" y="971325"/>
              <a:ext cx="892774" cy="89272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6"/>
          <p:cNvGrpSpPr/>
          <p:nvPr/>
        </p:nvGrpSpPr>
        <p:grpSpPr>
          <a:xfrm>
            <a:off x="2465785" y="15912"/>
            <a:ext cx="8779739" cy="8779939"/>
            <a:chOff x="-2559415" y="-1095563"/>
            <a:chExt cx="8779739" cy="8779939"/>
          </a:xfrm>
        </p:grpSpPr>
        <p:sp>
          <p:nvSpPr>
            <p:cNvPr id="725" name="Google Shape;725;p26"/>
            <p:cNvSpPr/>
            <p:nvPr/>
          </p:nvSpPr>
          <p:spPr>
            <a:xfrm rot="3239528" flipH="1">
              <a:off x="-1312538" y="151865"/>
              <a:ext cx="6285986" cy="6285082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 rot="3239528" flipH="1">
              <a:off x="-1076700" y="326347"/>
              <a:ext cx="5830366" cy="5830416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 rot="3239528" flipH="1">
              <a:off x="-841029" y="501206"/>
              <a:ext cx="5375649" cy="5375699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 rot="3239528" flipH="1">
              <a:off x="-605032" y="675326"/>
              <a:ext cx="4920983" cy="4921887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 rot="3239528" flipH="1">
              <a:off x="-368984" y="850351"/>
              <a:ext cx="4466316" cy="4466316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 rot="3239528" flipH="1">
              <a:off x="-133313" y="1025209"/>
              <a:ext cx="4011600" cy="401160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 rot="3239528" flipH="1">
              <a:off x="102339" y="1200057"/>
              <a:ext cx="3556883" cy="355693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rot="3239528" flipH="1">
              <a:off x="338000" y="1374936"/>
              <a:ext cx="3102217" cy="3102217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 rot="3239528" flipH="1">
              <a:off x="573632" y="1549774"/>
              <a:ext cx="2647550" cy="2647500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 rot="3239528" flipH="1">
              <a:off x="809489" y="1724216"/>
              <a:ext cx="2191930" cy="2192884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 rot="3239528" flipH="1">
              <a:off x="1045161" y="1899074"/>
              <a:ext cx="1737213" cy="1738167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rot="3239528" flipH="1">
              <a:off x="1281198" y="2074119"/>
              <a:ext cx="1282497" cy="1282547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rot="3239528" flipH="1">
              <a:off x="1516820" y="2248977"/>
              <a:ext cx="827880" cy="82783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title"/>
          </p:nvPr>
        </p:nvSpPr>
        <p:spPr>
          <a:xfrm>
            <a:off x="5372250" y="154391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body" idx="1"/>
          </p:nvPr>
        </p:nvSpPr>
        <p:spPr>
          <a:xfrm>
            <a:off x="5372250" y="2369990"/>
            <a:ext cx="28080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04" name="Google Shape;404;p16"/>
          <p:cNvGrpSpPr/>
          <p:nvPr/>
        </p:nvGrpSpPr>
        <p:grpSpPr>
          <a:xfrm>
            <a:off x="-5513024" y="-2878302"/>
            <a:ext cx="8146492" cy="8146011"/>
            <a:chOff x="-19594249" y="1961573"/>
            <a:chExt cx="8146492" cy="8146011"/>
          </a:xfrm>
        </p:grpSpPr>
        <p:sp>
          <p:nvSpPr>
            <p:cNvPr id="405" name="Google Shape;405;p16"/>
            <p:cNvSpPr/>
            <p:nvPr/>
          </p:nvSpPr>
          <p:spPr>
            <a:xfrm rot="-1137950">
              <a:off x="-18726574" y="2829396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-1137950">
              <a:off x="-18544976" y="3010252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-1137950">
              <a:off x="-18363746" y="3191859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-1137950">
              <a:off x="-18182385" y="3373470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-1137950">
              <a:off x="-18001277" y="3554347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-1137950">
              <a:off x="-17819663" y="3735978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-1137950">
              <a:off x="-17638441" y="3916834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-1137950">
              <a:off x="-17457211" y="4098441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-1137950">
              <a:off x="-17275850" y="4280052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-1137950">
              <a:off x="-17094741" y="4460929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16"/>
          <p:cNvGrpSpPr/>
          <p:nvPr/>
        </p:nvGrpSpPr>
        <p:grpSpPr>
          <a:xfrm>
            <a:off x="5624051" y="1768998"/>
            <a:ext cx="8146492" cy="8146011"/>
            <a:chOff x="-22282299" y="2213398"/>
            <a:chExt cx="8146492" cy="8146011"/>
          </a:xfrm>
        </p:grpSpPr>
        <p:sp>
          <p:nvSpPr>
            <p:cNvPr id="416" name="Google Shape;416;p16"/>
            <p:cNvSpPr/>
            <p:nvPr/>
          </p:nvSpPr>
          <p:spPr>
            <a:xfrm rot="-1137950">
              <a:off x="-21414624" y="3081221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-1137950">
              <a:off x="-21233026" y="3262077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-1137950">
              <a:off x="-21051796" y="3443684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-1137950">
              <a:off x="-20870435" y="3625295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-1137950">
              <a:off x="-20689327" y="3806172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-1137950">
              <a:off x="-20507713" y="3987803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-1137950">
              <a:off x="-20326491" y="4168659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-1137950">
              <a:off x="-20145261" y="4350266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-1137950">
              <a:off x="-19963900" y="4531877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-1137950">
              <a:off x="-19782791" y="4712754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35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-2194475" y="-570787"/>
            <a:ext cx="7111100" cy="6284325"/>
            <a:chOff x="-2194475" y="-570787"/>
            <a:chExt cx="7111100" cy="6284325"/>
          </a:xfrm>
        </p:grpSpPr>
        <p:sp>
          <p:nvSpPr>
            <p:cNvPr id="73" name="Google Shape;73;p3"/>
            <p:cNvSpPr/>
            <p:nvPr/>
          </p:nvSpPr>
          <p:spPr>
            <a:xfrm>
              <a:off x="706800" y="1816038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99350" y="1645063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1900" y="1474838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200" y="1304613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122250" y="1133638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9700" y="963438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537150" y="793213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743825" y="622238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951275" y="452038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1158725" y="281813"/>
              <a:ext cx="5038875" cy="4579875"/>
            </a:xfrm>
            <a:custGeom>
              <a:avLst/>
              <a:gdLst/>
              <a:ahLst/>
              <a:cxnLst/>
              <a:rect l="l" t="t" r="r" b="b"/>
              <a:pathLst>
                <a:path w="201555" h="183195" fill="none" extrusionOk="0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-1365425" y="110838"/>
              <a:ext cx="5453025" cy="4921075"/>
            </a:xfrm>
            <a:custGeom>
              <a:avLst/>
              <a:gdLst/>
              <a:ahLst/>
              <a:cxnLst/>
              <a:rect l="l" t="t" r="r" b="b"/>
              <a:pathLst>
                <a:path w="218121" h="196843" fill="none" extrusionOk="0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-1572875" y="-59387"/>
              <a:ext cx="5867925" cy="5261500"/>
            </a:xfrm>
            <a:custGeom>
              <a:avLst/>
              <a:gdLst/>
              <a:ahLst/>
              <a:cxnLst/>
              <a:rect l="l" t="t" r="r" b="b"/>
              <a:pathLst>
                <a:path w="234717" h="210460" fill="none" extrusionOk="0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1780325" y="-229587"/>
              <a:ext cx="6282825" cy="5602675"/>
            </a:xfrm>
            <a:custGeom>
              <a:avLst/>
              <a:gdLst/>
              <a:ahLst/>
              <a:cxnLst/>
              <a:rect l="l" t="t" r="r" b="b"/>
              <a:pathLst>
                <a:path w="251313" h="224107" fill="none" extrusionOk="0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1987775" y="-400562"/>
              <a:ext cx="6696950" cy="5943875"/>
            </a:xfrm>
            <a:custGeom>
              <a:avLst/>
              <a:gdLst/>
              <a:ahLst/>
              <a:cxnLst/>
              <a:rect l="l" t="t" r="r" b="b"/>
              <a:pathLst>
                <a:path w="267878" h="237755" fill="none" extrusionOk="0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2194475" y="-570787"/>
              <a:ext cx="7111100" cy="6284325"/>
            </a:xfrm>
            <a:custGeom>
              <a:avLst/>
              <a:gdLst/>
              <a:ahLst/>
              <a:cxnLst/>
              <a:rect l="l" t="t" r="r" b="b"/>
              <a:pathLst>
                <a:path w="284444" h="251373" fill="none" extrusionOk="0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90525" y="151716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990525" y="2343240"/>
            <a:ext cx="28080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-521975" y="-2057798"/>
            <a:ext cx="2950153" cy="3405921"/>
            <a:chOff x="-521975" y="-2057798"/>
            <a:chExt cx="2950153" cy="3405921"/>
          </a:xfrm>
        </p:grpSpPr>
        <p:sp>
          <p:nvSpPr>
            <p:cNvPr id="167" name="Google Shape;167;p7"/>
            <p:cNvSpPr/>
            <p:nvPr/>
          </p:nvSpPr>
          <p:spPr>
            <a:xfrm>
              <a:off x="-521975" y="-2057798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31436" y="-1953061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339454" y="-1846973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247518" y="-1742282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56932" y="-1636149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-64997" y="-1530015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5589" y="-1425324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17525" y="-1319190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09507" y="-1214499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300093" y="-1108365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392028" y="-1002278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7"/>
          <p:cNvGrpSpPr/>
          <p:nvPr/>
        </p:nvGrpSpPr>
        <p:grpSpPr>
          <a:xfrm>
            <a:off x="6590050" y="3771327"/>
            <a:ext cx="2950153" cy="3405921"/>
            <a:chOff x="211825" y="-1478023"/>
            <a:chExt cx="2950153" cy="3405921"/>
          </a:xfrm>
        </p:grpSpPr>
        <p:sp>
          <p:nvSpPr>
            <p:cNvPr id="179" name="Google Shape;179;p7"/>
            <p:cNvSpPr/>
            <p:nvPr/>
          </p:nvSpPr>
          <p:spPr>
            <a:xfrm>
              <a:off x="211825" y="-1478023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02364" y="-1373286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94346" y="-1267198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86282" y="-1162507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76868" y="-1056374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68803" y="-950240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759389" y="-845549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851325" y="-739415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943307" y="-634724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033893" y="-528590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125828" y="-422503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9"/>
          <p:cNvGrpSpPr/>
          <p:nvPr/>
        </p:nvGrpSpPr>
        <p:grpSpPr>
          <a:xfrm>
            <a:off x="-1808412" y="97700"/>
            <a:ext cx="6405925" cy="7396775"/>
            <a:chOff x="-1808412" y="97700"/>
            <a:chExt cx="6405925" cy="7396775"/>
          </a:xfrm>
        </p:grpSpPr>
        <p:sp>
          <p:nvSpPr>
            <p:cNvPr id="222" name="Google Shape;222;p9"/>
            <p:cNvSpPr/>
            <p:nvPr/>
          </p:nvSpPr>
          <p:spPr>
            <a:xfrm>
              <a:off x="727363" y="3025550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45288" y="2931325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63213" y="2836325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81913" y="2742100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99838" y="2647875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17763" y="2553650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6463" y="2458675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4388" y="2364450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3088" y="2270225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-8987" y="2175225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91062" y="2081000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72362" y="1986775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254437" y="1891800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336487" y="1797575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417812" y="1703350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499887" y="1609125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581937" y="1514125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63262" y="1419900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745312" y="1325675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-827387" y="1230700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-908687" y="1136450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-990762" y="1042225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-1072837" y="947250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-1154137" y="853025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236212" y="758800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-1317512" y="663800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-1399587" y="569575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-1481662" y="475350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-1562962" y="381125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-1645037" y="286150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-1727112" y="191925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-1808412" y="97700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792600" y="2914875"/>
            <a:ext cx="36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3175088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4792600" y="3886475"/>
            <a:ext cx="36384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 hasCustomPrompt="1"/>
          </p:nvPr>
        </p:nvSpPr>
        <p:spPr>
          <a:xfrm>
            <a:off x="2232588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2232588" y="2279076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2"/>
          </p:nvPr>
        </p:nvSpPr>
        <p:spPr>
          <a:xfrm>
            <a:off x="2232588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3" hasCustomPrompt="1"/>
          </p:nvPr>
        </p:nvSpPr>
        <p:spPr>
          <a:xfrm>
            <a:off x="4724113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4"/>
          </p:nvPr>
        </p:nvSpPr>
        <p:spPr>
          <a:xfrm>
            <a:off x="4724113" y="2279075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5"/>
          </p:nvPr>
        </p:nvSpPr>
        <p:spPr>
          <a:xfrm>
            <a:off x="4724113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6" hasCustomPrompt="1"/>
          </p:nvPr>
        </p:nvSpPr>
        <p:spPr>
          <a:xfrm>
            <a:off x="2232588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7"/>
          </p:nvPr>
        </p:nvSpPr>
        <p:spPr>
          <a:xfrm>
            <a:off x="2232588" y="3953283"/>
            <a:ext cx="21924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8"/>
          </p:nvPr>
        </p:nvSpPr>
        <p:spPr>
          <a:xfrm>
            <a:off x="2232588" y="3507374"/>
            <a:ext cx="2192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9" hasCustomPrompt="1"/>
          </p:nvPr>
        </p:nvSpPr>
        <p:spPr>
          <a:xfrm>
            <a:off x="4724113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subTitle" idx="13"/>
          </p:nvPr>
        </p:nvSpPr>
        <p:spPr>
          <a:xfrm>
            <a:off x="4724113" y="3953283"/>
            <a:ext cx="2187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4"/>
          </p:nvPr>
        </p:nvSpPr>
        <p:spPr>
          <a:xfrm>
            <a:off x="4724113" y="3507374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>
            <a:off x="-1983675" y="1970175"/>
            <a:ext cx="3173350" cy="3173325"/>
            <a:chOff x="-1983675" y="1970175"/>
            <a:chExt cx="3173350" cy="3173325"/>
          </a:xfrm>
        </p:grpSpPr>
        <p:sp>
          <p:nvSpPr>
            <p:cNvPr id="300" name="Google Shape;300;p13"/>
            <p:cNvSpPr/>
            <p:nvPr/>
          </p:nvSpPr>
          <p:spPr>
            <a:xfrm>
              <a:off x="-1983675" y="1970175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1792925" y="2160925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625750" y="2328100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458575" y="2495275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291400" y="2662450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1378225" y="2575600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1540425" y="2413401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1709975" y="2243900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1888600" y="2066600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3"/>
          <p:cNvGrpSpPr/>
          <p:nvPr/>
        </p:nvGrpSpPr>
        <p:grpSpPr>
          <a:xfrm>
            <a:off x="7523025" y="-49762"/>
            <a:ext cx="3173350" cy="3173325"/>
            <a:chOff x="7523025" y="-49762"/>
            <a:chExt cx="3173350" cy="3173325"/>
          </a:xfrm>
        </p:grpSpPr>
        <p:sp>
          <p:nvSpPr>
            <p:cNvPr id="310" name="Google Shape;310;p13"/>
            <p:cNvSpPr/>
            <p:nvPr/>
          </p:nvSpPr>
          <p:spPr>
            <a:xfrm>
              <a:off x="7523025" y="-49762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713775" y="140988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880950" y="308163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8048125" y="475338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215300" y="642513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128475" y="555662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966275" y="393463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796725" y="223963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7618100" y="46662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7712500" y="4053261"/>
            <a:ext cx="2791913" cy="2791891"/>
            <a:chOff x="7712500" y="4053261"/>
            <a:chExt cx="2791913" cy="2791891"/>
          </a:xfrm>
        </p:grpSpPr>
        <p:sp>
          <p:nvSpPr>
            <p:cNvPr id="320" name="Google Shape;320;p13"/>
            <p:cNvSpPr/>
            <p:nvPr/>
          </p:nvSpPr>
          <p:spPr>
            <a:xfrm>
              <a:off x="7712500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880318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02739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174473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21550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45163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102462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53296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796145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3"/>
          <p:cNvGrpSpPr/>
          <p:nvPr/>
        </p:nvGrpSpPr>
        <p:grpSpPr>
          <a:xfrm>
            <a:off x="-1458575" y="-1723264"/>
            <a:ext cx="2791913" cy="2791891"/>
            <a:chOff x="-1458575" y="-1723264"/>
            <a:chExt cx="2791913" cy="2791891"/>
          </a:xfrm>
        </p:grpSpPr>
        <p:sp>
          <p:nvSpPr>
            <p:cNvPr id="330" name="Google Shape;330;p13"/>
            <p:cNvSpPr/>
            <p:nvPr/>
          </p:nvSpPr>
          <p:spPr>
            <a:xfrm>
              <a:off x="-1458575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-1290757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-1143680" y="-1408369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996602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-849525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925912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1068613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1217779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1374930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5"/>
          <p:cNvGrpSpPr/>
          <p:nvPr/>
        </p:nvGrpSpPr>
        <p:grpSpPr>
          <a:xfrm>
            <a:off x="-451550" y="4317900"/>
            <a:ext cx="2329543" cy="2689289"/>
            <a:chOff x="-451550" y="4317900"/>
            <a:chExt cx="2329543" cy="2689289"/>
          </a:xfrm>
        </p:grpSpPr>
        <p:sp>
          <p:nvSpPr>
            <p:cNvPr id="378" name="Google Shape;378;p15"/>
            <p:cNvSpPr/>
            <p:nvPr/>
          </p:nvSpPr>
          <p:spPr>
            <a:xfrm>
              <a:off x="-451550" y="4317900"/>
              <a:ext cx="2329543" cy="2689289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-380059" y="4400601"/>
              <a:ext cx="2185417" cy="2523917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-307429" y="4484368"/>
              <a:ext cx="2041291" cy="2356340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-234836" y="4567033"/>
              <a:ext cx="1896062" cy="2191004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-163308" y="4650836"/>
              <a:ext cx="1753039" cy="2023427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90714" y="4734640"/>
              <a:ext cx="1607810" cy="185581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-19187" y="4817304"/>
              <a:ext cx="1463647" cy="169047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3407" y="4901108"/>
              <a:ext cx="1319557" cy="152286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26037" y="4983772"/>
              <a:ext cx="1174292" cy="1357528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97564" y="5067576"/>
              <a:ext cx="1031268" cy="1189914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70158" y="5151343"/>
              <a:ext cx="886040" cy="1022336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7405850" y="-1466874"/>
            <a:ext cx="2111055" cy="2437060"/>
            <a:chOff x="118050" y="1644501"/>
            <a:chExt cx="2111055" cy="2437060"/>
          </a:xfrm>
        </p:grpSpPr>
        <p:sp>
          <p:nvSpPr>
            <p:cNvPr id="390" name="Google Shape;390;p15"/>
            <p:cNvSpPr/>
            <p:nvPr/>
          </p:nvSpPr>
          <p:spPr>
            <a:xfrm>
              <a:off x="118050" y="1644501"/>
              <a:ext cx="2111055" cy="2437060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82837" y="1719447"/>
              <a:ext cx="1980446" cy="2287198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48656" y="1795360"/>
              <a:ext cx="1849838" cy="213533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14443" y="1870273"/>
              <a:ext cx="1718230" cy="1985509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79263" y="1946218"/>
              <a:ext cx="1588621" cy="1833649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45049" y="2022164"/>
              <a:ext cx="1457013" cy="1681755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09870" y="2097077"/>
              <a:ext cx="1326371" cy="153192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75656" y="2173023"/>
              <a:ext cx="1195796" cy="138003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41476" y="2247936"/>
              <a:ext cx="1064155" cy="1230205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706296" y="2323882"/>
              <a:ext cx="934545" cy="1078311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72082" y="2399794"/>
              <a:ext cx="802938" cy="926451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body" idx="1"/>
          </p:nvPr>
        </p:nvSpPr>
        <p:spPr>
          <a:xfrm>
            <a:off x="715100" y="943300"/>
            <a:ext cx="7759200" cy="3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4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>
            <a:off x="-37774" y="-1671400"/>
            <a:ext cx="2579616" cy="2579596"/>
            <a:chOff x="6824426" y="4409550"/>
            <a:chExt cx="2579616" cy="2579596"/>
          </a:xfrm>
        </p:grpSpPr>
        <p:sp>
          <p:nvSpPr>
            <p:cNvPr id="577" name="Google Shape;577;p22"/>
            <p:cNvSpPr/>
            <p:nvPr/>
          </p:nvSpPr>
          <p:spPr>
            <a:xfrm>
              <a:off x="6824426" y="4409550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6979486" y="4564609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7115382" y="4700505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251278" y="4836400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87173" y="4972296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316594" y="4901696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7184742" y="4769845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7046916" y="4632059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6901712" y="4487933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body" idx="1"/>
          </p:nvPr>
        </p:nvSpPr>
        <p:spPr>
          <a:xfrm>
            <a:off x="707500" y="1237675"/>
            <a:ext cx="37122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89" name="Google Shape;589;p23"/>
          <p:cNvSpPr txBox="1">
            <a:spLocks noGrp="1"/>
          </p:cNvSpPr>
          <p:nvPr>
            <p:ph type="body" idx="2"/>
          </p:nvPr>
        </p:nvSpPr>
        <p:spPr>
          <a:xfrm>
            <a:off x="4710975" y="1237675"/>
            <a:ext cx="37122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590" name="Google Shape;590;p23"/>
          <p:cNvGrpSpPr/>
          <p:nvPr/>
        </p:nvGrpSpPr>
        <p:grpSpPr>
          <a:xfrm>
            <a:off x="-1738225" y="-2808425"/>
            <a:ext cx="4624725" cy="4238675"/>
            <a:chOff x="-1738225" y="-2808425"/>
            <a:chExt cx="4624725" cy="4238675"/>
          </a:xfrm>
        </p:grpSpPr>
        <p:sp>
          <p:nvSpPr>
            <p:cNvPr id="591" name="Google Shape;591;p23"/>
            <p:cNvSpPr/>
            <p:nvPr/>
          </p:nvSpPr>
          <p:spPr>
            <a:xfrm>
              <a:off x="-80150" y="-1444425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-287600" y="-1615400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-495050" y="-1785625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-701750" y="-1955850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-909200" y="-2126825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-1116650" y="-2297025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-1324100" y="-2467250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-1530775" y="-2638225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-1738225" y="-2808425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3"/>
          <p:cNvGrpSpPr/>
          <p:nvPr/>
        </p:nvGrpSpPr>
        <p:grpSpPr>
          <a:xfrm>
            <a:off x="5359300" y="4206150"/>
            <a:ext cx="4624725" cy="4238675"/>
            <a:chOff x="-2409450" y="-1233250"/>
            <a:chExt cx="4624725" cy="4238675"/>
          </a:xfrm>
        </p:grpSpPr>
        <p:sp>
          <p:nvSpPr>
            <p:cNvPr id="601" name="Google Shape;601;p23"/>
            <p:cNvSpPr/>
            <p:nvPr/>
          </p:nvSpPr>
          <p:spPr>
            <a:xfrm>
              <a:off x="-751375" y="130750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-958825" y="-40225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-1166275" y="-210450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-1372975" y="-380675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1580425" y="-551650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1787875" y="-721850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1995325" y="-892075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2202000" y="-1063050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2409450" y="-1233250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piosenka/sports-classificati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iq.opengenus.org/resnet50-architecture/" TargetMode="External"/><Relationship Id="rId5" Type="http://schemas.openxmlformats.org/officeDocument/2006/relationships/hyperlink" Target="https://www.geeksforgeeks.org/vgg-16-cnn-model/" TargetMode="External"/><Relationship Id="rId4" Type="http://schemas.openxmlformats.org/officeDocument/2006/relationships/hyperlink" Target="https://analyticsindiamag.com/a-comparison-of-4-popular-transfer-learning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>
            <a:spLocks noGrp="1"/>
          </p:cNvSpPr>
          <p:nvPr>
            <p:ph type="ctrTitle"/>
          </p:nvPr>
        </p:nvSpPr>
        <p:spPr>
          <a:xfrm>
            <a:off x="2338500" y="1274925"/>
            <a:ext cx="4467000" cy="653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" name="Google Shape;747;p29"/>
          <p:cNvSpPr txBox="1">
            <a:spLocks noGrp="1"/>
          </p:cNvSpPr>
          <p:nvPr>
            <p:ph type="subTitle" idx="1"/>
          </p:nvPr>
        </p:nvSpPr>
        <p:spPr>
          <a:xfrm>
            <a:off x="1841100" y="2320949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Mostajeran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Zahra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Mehrbod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KashfiPour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a-IR"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52;p30">
            <a:extLst>
              <a:ext uri="{FF2B5EF4-FFF2-40B4-BE49-F238E27FC236}">
                <a16:creationId xmlns:a16="http://schemas.microsoft.com/office/drawing/2014/main" id="{43B84FBF-F265-34FD-08A9-D7C0DB9D8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Network</a:t>
            </a:r>
            <a:endParaRPr sz="3600" dirty="0">
              <a:solidFill>
                <a:schemeClr val="tx2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E0B9F-9663-44CA-AE44-AE8B9E23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21" y="1046206"/>
            <a:ext cx="6517045" cy="3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37709" y="1321378"/>
            <a:ext cx="807454" cy="64850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687925" y="1966102"/>
            <a:ext cx="757238" cy="12501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37709" y="2212351"/>
            <a:ext cx="807454" cy="398474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590995" y="2246231"/>
            <a:ext cx="854168" cy="100931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16475" y="1442612"/>
            <a:ext cx="978904" cy="1339663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37709" y="2087335"/>
            <a:ext cx="857670" cy="74515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687925" y="2732059"/>
            <a:ext cx="807454" cy="22166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37709" y="3074958"/>
            <a:ext cx="807454" cy="180590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16475" y="3125174"/>
            <a:ext cx="928688" cy="77509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16475" y="2262567"/>
            <a:ext cx="978904" cy="151647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788062" y="1321378"/>
            <a:ext cx="928688" cy="113853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788063" y="1966101"/>
            <a:ext cx="807454" cy="54402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788062" y="2610824"/>
            <a:ext cx="757238" cy="2053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788063" y="2752596"/>
            <a:ext cx="807454" cy="50295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788062" y="2802812"/>
            <a:ext cx="928688" cy="1097459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43375" y="1806280"/>
            <a:ext cx="706856" cy="1407695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087487" y="1937367"/>
            <a:ext cx="515096" cy="1025808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04337" y="2003829"/>
            <a:ext cx="458033" cy="912167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48896" y="2068781"/>
            <a:ext cx="412996" cy="822476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23209" y="2444643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23592" y="2440072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47234" y="2091116"/>
            <a:ext cx="397791" cy="34087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38967" y="2212351"/>
            <a:ext cx="456275" cy="23229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16014" y="2531175"/>
            <a:ext cx="479228" cy="30131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24225" y="2553229"/>
            <a:ext cx="420800" cy="40049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23832" y="2445781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45163" y="3728821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45163" y="3084098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45163" y="1794651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45163" y="2439374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45163" y="1149928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45025" y="1919666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45025" y="2782274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45300" y="2459912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D1001E5-0744-0ADC-6F92-34A941BB2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r="12100"/>
          <a:stretch/>
        </p:blipFill>
        <p:spPr>
          <a:xfrm>
            <a:off x="1125773" y="2067571"/>
            <a:ext cx="825654" cy="812609"/>
          </a:xfrm>
          <a:prstGeom prst="rect">
            <a:avLst/>
          </a:prstGeom>
        </p:spPr>
      </p:pic>
      <p:sp>
        <p:nvSpPr>
          <p:cNvPr id="82" name="Arrow: Right 81">
            <a:extLst>
              <a:ext uri="{FF2B5EF4-FFF2-40B4-BE49-F238E27FC236}">
                <a16:creationId xmlns:a16="http://schemas.microsoft.com/office/drawing/2014/main" id="{51B1B20C-7975-0F15-8A4E-A0BB9AC55565}"/>
              </a:ext>
            </a:extLst>
          </p:cNvPr>
          <p:cNvSpPr/>
          <p:nvPr/>
        </p:nvSpPr>
        <p:spPr>
          <a:xfrm>
            <a:off x="2037152" y="2431995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40" name="Google Shape;752;p30">
            <a:extLst>
              <a:ext uri="{FF2B5EF4-FFF2-40B4-BE49-F238E27FC236}">
                <a16:creationId xmlns:a16="http://schemas.microsoft.com/office/drawing/2014/main" id="{30F315D8-305E-50DC-38A5-AE68E8F0CEF4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1BBE1D-B016-FA75-552F-5B77AB046546}"/>
              </a:ext>
            </a:extLst>
          </p:cNvPr>
          <p:cNvSpPr txBox="1"/>
          <p:nvPr/>
        </p:nvSpPr>
        <p:spPr>
          <a:xfrm>
            <a:off x="1117953" y="1233073"/>
            <a:ext cx="1939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1. Obtain a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36397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55757" y="1306338"/>
            <a:ext cx="807454" cy="64850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705973" y="1951062"/>
            <a:ext cx="757238" cy="12501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55757" y="2197311"/>
            <a:ext cx="807454" cy="398474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609043" y="2231191"/>
            <a:ext cx="854168" cy="100931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34523" y="1427572"/>
            <a:ext cx="978904" cy="1339663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55757" y="2072295"/>
            <a:ext cx="857670" cy="74515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705973" y="2717019"/>
            <a:ext cx="807454" cy="22166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55757" y="3059918"/>
            <a:ext cx="807454" cy="180590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34523" y="3110134"/>
            <a:ext cx="928688" cy="77509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34523" y="2247527"/>
            <a:ext cx="978904" cy="1516471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806110" y="1306338"/>
            <a:ext cx="928688" cy="113853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63211" y="113488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806111" y="1951061"/>
            <a:ext cx="807454" cy="54402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806110" y="2595785"/>
            <a:ext cx="757238" cy="2053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806111" y="2737556"/>
            <a:ext cx="807454" cy="50295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806110" y="2787772"/>
            <a:ext cx="928688" cy="1097459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61423" y="1791241"/>
            <a:ext cx="706856" cy="1407695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63211" y="371378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63211" y="306905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63211" y="177961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63211" y="24243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105535" y="1922327"/>
            <a:ext cx="515096" cy="1025808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22385" y="1988789"/>
            <a:ext cx="458033" cy="912167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66944" y="2053741"/>
            <a:ext cx="412996" cy="822476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41257" y="2429603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19599" y="2423868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63348" y="2444873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65282" y="2076077"/>
            <a:ext cx="397791" cy="34087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57015" y="2197311"/>
            <a:ext cx="456275" cy="23229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34062" y="2516135"/>
            <a:ext cx="479228" cy="30131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42273" y="2538189"/>
            <a:ext cx="420800" cy="40049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41880" y="2430741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F87BAEC-6CAC-A9AA-9ABE-95492A33DB83}"/>
              </a:ext>
            </a:extLst>
          </p:cNvPr>
          <p:cNvSpPr/>
          <p:nvPr/>
        </p:nvSpPr>
        <p:spPr>
          <a:xfrm rot="5400000">
            <a:off x="3671091" y="1974681"/>
            <a:ext cx="142963" cy="2655213"/>
          </a:xfrm>
          <a:prstGeom prst="rightBrace">
            <a:avLst/>
          </a:prstGeom>
          <a:ln w="19050"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C96A0-1A1C-C2A8-3657-620B02DBB737}"/>
              </a:ext>
            </a:extLst>
          </p:cNvPr>
          <p:cNvSpPr txBox="1"/>
          <p:nvPr/>
        </p:nvSpPr>
        <p:spPr>
          <a:xfrm>
            <a:off x="1301433" y="1598606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74CECD-2B88-723F-E7A6-FF5558161DEA}"/>
              </a:ext>
            </a:extLst>
          </p:cNvPr>
          <p:cNvSpPr txBox="1"/>
          <p:nvPr/>
        </p:nvSpPr>
        <p:spPr>
          <a:xfrm>
            <a:off x="3134978" y="3436782"/>
            <a:ext cx="1151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3. Freeze layers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63073" y="1904627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63073" y="27672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3CF70F3-19DB-9FA7-BEF1-36D8A7049C54}"/>
              </a:ext>
            </a:extLst>
          </p:cNvPr>
          <p:cNvSpPr/>
          <p:nvPr/>
        </p:nvSpPr>
        <p:spPr>
          <a:xfrm>
            <a:off x="2055200" y="2416955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7401C6B-964E-46F7-0172-BBF35F8C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r="17831"/>
          <a:stretch/>
        </p:blipFill>
        <p:spPr>
          <a:xfrm>
            <a:off x="1138179" y="2042882"/>
            <a:ext cx="840111" cy="8441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39B9095-3C3B-D195-D87B-55F1FC690755}"/>
              </a:ext>
            </a:extLst>
          </p:cNvPr>
          <p:cNvSpPr txBox="1"/>
          <p:nvPr/>
        </p:nvSpPr>
        <p:spPr>
          <a:xfrm>
            <a:off x="3180399" y="1453978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Pre-trained model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5A0CC6E5-2F47-43EC-3777-D334E9EAA2D0}"/>
              </a:ext>
            </a:extLst>
          </p:cNvPr>
          <p:cNvSpPr/>
          <p:nvPr/>
        </p:nvSpPr>
        <p:spPr>
          <a:xfrm rot="5400000">
            <a:off x="6507160" y="2880713"/>
            <a:ext cx="142963" cy="2655213"/>
          </a:xfrm>
          <a:prstGeom prst="rightBrace">
            <a:avLst/>
          </a:prstGeom>
          <a:ln w="19050"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C3C81C-8117-A153-330A-E675BDA9D53F}"/>
              </a:ext>
            </a:extLst>
          </p:cNvPr>
          <p:cNvSpPr txBox="1"/>
          <p:nvPr/>
        </p:nvSpPr>
        <p:spPr>
          <a:xfrm>
            <a:off x="5555163" y="4357176"/>
            <a:ext cx="18806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4. Train new trainable layers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2173DB-513F-6158-EECC-008F8441ACDA}"/>
              </a:ext>
            </a:extLst>
          </p:cNvPr>
          <p:cNvSpPr txBox="1"/>
          <p:nvPr/>
        </p:nvSpPr>
        <p:spPr>
          <a:xfrm>
            <a:off x="1117953" y="1233073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2. Create a base model</a:t>
            </a:r>
          </a:p>
        </p:txBody>
      </p:sp>
      <p:sp>
        <p:nvSpPr>
          <p:cNvPr id="46" name="Google Shape;752;p30">
            <a:extLst>
              <a:ext uri="{FF2B5EF4-FFF2-40B4-BE49-F238E27FC236}">
                <a16:creationId xmlns:a16="http://schemas.microsoft.com/office/drawing/2014/main" id="{36940B2A-5384-3BAD-E2D1-8439E1D8C737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31234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6" grpId="0" animBg="1"/>
      <p:bldP spid="2" grpId="0" animBg="1"/>
      <p:bldP spid="40" grpId="0"/>
      <p:bldP spid="60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55757" y="1306338"/>
            <a:ext cx="807454" cy="64850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705973" y="1951062"/>
            <a:ext cx="757238" cy="12501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55757" y="2197311"/>
            <a:ext cx="807454" cy="398474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609043" y="2231191"/>
            <a:ext cx="854168" cy="100931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34523" y="1427572"/>
            <a:ext cx="978904" cy="1339663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55757" y="2072295"/>
            <a:ext cx="857670" cy="74515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705973" y="2717019"/>
            <a:ext cx="807454" cy="22166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55757" y="3059918"/>
            <a:ext cx="807454" cy="180590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34523" y="3110134"/>
            <a:ext cx="928688" cy="77509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34523" y="2247527"/>
            <a:ext cx="978904" cy="1516471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806110" y="1306338"/>
            <a:ext cx="928688" cy="113853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63211" y="113488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806111" y="1951061"/>
            <a:ext cx="807454" cy="54402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806110" y="2595785"/>
            <a:ext cx="757238" cy="2053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806111" y="2737556"/>
            <a:ext cx="807454" cy="50295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806110" y="2787772"/>
            <a:ext cx="928688" cy="1097459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61423" y="1791241"/>
            <a:ext cx="706856" cy="1407695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63211" y="371378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63211" y="306905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63211" y="177961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63211" y="24243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105535" y="1922327"/>
            <a:ext cx="515096" cy="1025808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22385" y="1988789"/>
            <a:ext cx="458033" cy="912167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66944" y="2053741"/>
            <a:ext cx="412996" cy="822476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41257" y="2429603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19599" y="2423868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63348" y="2444873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65282" y="2076077"/>
            <a:ext cx="397791" cy="34087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57015" y="2197311"/>
            <a:ext cx="456275" cy="23229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34062" y="2516135"/>
            <a:ext cx="479228" cy="30131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42273" y="2538189"/>
            <a:ext cx="420800" cy="40049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41880" y="2430741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C96A0-1A1C-C2A8-3657-620B02DBB737}"/>
              </a:ext>
            </a:extLst>
          </p:cNvPr>
          <p:cNvSpPr txBox="1"/>
          <p:nvPr/>
        </p:nvSpPr>
        <p:spPr>
          <a:xfrm>
            <a:off x="1301433" y="1598606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Input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63073" y="1904627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63073" y="27672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3CF70F3-19DB-9FA7-BEF1-36D8A7049C54}"/>
              </a:ext>
            </a:extLst>
          </p:cNvPr>
          <p:cNvSpPr/>
          <p:nvPr/>
        </p:nvSpPr>
        <p:spPr>
          <a:xfrm>
            <a:off x="2055200" y="2416955"/>
            <a:ext cx="232013" cy="70754"/>
          </a:xfrm>
          <a:prstGeom prst="rightArrow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7401C6B-964E-46F7-0172-BBF35F8C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r="17831"/>
          <a:stretch/>
        </p:blipFill>
        <p:spPr>
          <a:xfrm>
            <a:off x="1138179" y="2042882"/>
            <a:ext cx="840111" cy="8441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39B9095-3C3B-D195-D87B-55F1FC690755}"/>
              </a:ext>
            </a:extLst>
          </p:cNvPr>
          <p:cNvSpPr txBox="1"/>
          <p:nvPr/>
        </p:nvSpPr>
        <p:spPr>
          <a:xfrm>
            <a:off x="3180399" y="1453978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Pre-trained model</a:t>
            </a:r>
          </a:p>
        </p:txBody>
      </p:sp>
      <p:sp>
        <p:nvSpPr>
          <p:cNvPr id="46" name="Google Shape;752;p30">
            <a:extLst>
              <a:ext uri="{FF2B5EF4-FFF2-40B4-BE49-F238E27FC236}">
                <a16:creationId xmlns:a16="http://schemas.microsoft.com/office/drawing/2014/main" id="{7C7BB091-14BB-8AE0-F042-93A01CD70352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5C933-6224-2920-230E-567B02E4BA34}"/>
              </a:ext>
            </a:extLst>
          </p:cNvPr>
          <p:cNvSpPr txBox="1"/>
          <p:nvPr/>
        </p:nvSpPr>
        <p:spPr>
          <a:xfrm>
            <a:off x="1117953" y="1233073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5. Fine tuning</a:t>
            </a:r>
          </a:p>
        </p:txBody>
      </p:sp>
    </p:spTree>
    <p:extLst>
      <p:ext uri="{BB962C8B-B14F-4D97-AF65-F5344CB8AC3E}">
        <p14:creationId xmlns:p14="http://schemas.microsoft.com/office/powerpoint/2010/main" val="21720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4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0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5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1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2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7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3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3" name="Google Shape;791;p33">
            <a:extLst>
              <a:ext uri="{FF2B5EF4-FFF2-40B4-BE49-F238E27FC236}">
                <a16:creationId xmlns:a16="http://schemas.microsoft.com/office/drawing/2014/main" id="{D7C8915C-31F8-82E8-CEA6-37A142E22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72209" y="2151106"/>
            <a:ext cx="2211402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8F0C94-37DA-014A-7970-05D0E9C712D8}"/>
              </a:ext>
            </a:extLst>
          </p:cNvPr>
          <p:cNvSpPr/>
          <p:nvPr/>
        </p:nvSpPr>
        <p:spPr>
          <a:xfrm>
            <a:off x="6173200" y="3286284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79742F-2A01-254D-66AD-0689CD3C1F38}"/>
              </a:ext>
            </a:extLst>
          </p:cNvPr>
          <p:cNvSpPr/>
          <p:nvPr/>
        </p:nvSpPr>
        <p:spPr>
          <a:xfrm>
            <a:off x="6173200" y="3566916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3AA2B-5689-4CB7-8D93-D48C2478166D}"/>
              </a:ext>
            </a:extLst>
          </p:cNvPr>
          <p:cNvSpPr txBox="1"/>
          <p:nvPr/>
        </p:nvSpPr>
        <p:spPr>
          <a:xfrm>
            <a:off x="6258925" y="3103399"/>
            <a:ext cx="1318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</a:p>
          <a:p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86924F-2DCE-5361-FCD4-BFC8859B0842}"/>
              </a:ext>
            </a:extLst>
          </p:cNvPr>
          <p:cNvSpPr/>
          <p:nvPr/>
        </p:nvSpPr>
        <p:spPr>
          <a:xfrm>
            <a:off x="6173200" y="3847548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0F854C-EF15-6CD1-2222-17669C0A7CA2}"/>
              </a:ext>
            </a:extLst>
          </p:cNvPr>
          <p:cNvSpPr/>
          <p:nvPr/>
        </p:nvSpPr>
        <p:spPr>
          <a:xfrm>
            <a:off x="6173200" y="4128180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51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E8CC1-B09F-C8C7-DA5B-6486B08F4819}"/>
              </a:ext>
            </a:extLst>
          </p:cNvPr>
          <p:cNvSpPr txBox="1"/>
          <p:nvPr/>
        </p:nvSpPr>
        <p:spPr>
          <a:xfrm>
            <a:off x="4305476" y="1604581"/>
            <a:ext cx="1291701" cy="253916"/>
          </a:xfrm>
          <a:prstGeom prst="rect">
            <a:avLst/>
          </a:prstGeom>
          <a:solidFill>
            <a:srgbClr val="7471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concatenation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63337-A9A3-C549-167A-44D0AD553D50}"/>
              </a:ext>
            </a:extLst>
          </p:cNvPr>
          <p:cNvSpPr txBox="1"/>
          <p:nvPr/>
        </p:nvSpPr>
        <p:spPr>
          <a:xfrm>
            <a:off x="4204494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5x5 convolutions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05AC1-E5D7-4020-9693-B8670C1B7307}"/>
              </a:ext>
            </a:extLst>
          </p:cNvPr>
          <p:cNvSpPr txBox="1"/>
          <p:nvPr/>
        </p:nvSpPr>
        <p:spPr>
          <a:xfrm>
            <a:off x="5948955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max pooling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1DED0-4899-A3D3-463C-4BEC92E70DFE}"/>
              </a:ext>
            </a:extLst>
          </p:cNvPr>
          <p:cNvSpPr txBox="1"/>
          <p:nvPr/>
        </p:nvSpPr>
        <p:spPr>
          <a:xfrm>
            <a:off x="5948955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1ABF9-F68E-9ABF-B494-B2B95D272C0E}"/>
              </a:ext>
            </a:extLst>
          </p:cNvPr>
          <p:cNvSpPr txBox="1"/>
          <p:nvPr/>
        </p:nvSpPr>
        <p:spPr>
          <a:xfrm>
            <a:off x="2460032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E24F9-AB4A-7AED-7DD9-674B27318526}"/>
              </a:ext>
            </a:extLst>
          </p:cNvPr>
          <p:cNvSpPr txBox="1"/>
          <p:nvPr/>
        </p:nvSpPr>
        <p:spPr>
          <a:xfrm>
            <a:off x="4204494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5472D-63DE-08E8-E01A-67E98DC7CB89}"/>
              </a:ext>
            </a:extLst>
          </p:cNvPr>
          <p:cNvSpPr txBox="1"/>
          <p:nvPr/>
        </p:nvSpPr>
        <p:spPr>
          <a:xfrm>
            <a:off x="2460031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convolutions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98180-9B8D-7EAF-73EE-3B87C31B8629}"/>
              </a:ext>
            </a:extLst>
          </p:cNvPr>
          <p:cNvSpPr txBox="1"/>
          <p:nvPr/>
        </p:nvSpPr>
        <p:spPr>
          <a:xfrm>
            <a:off x="813223" y="2719498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39219-DC8B-5EAC-27EF-2BB261652CD6}"/>
              </a:ext>
            </a:extLst>
          </p:cNvPr>
          <p:cNvSpPr txBox="1"/>
          <p:nvPr/>
        </p:nvSpPr>
        <p:spPr>
          <a:xfrm>
            <a:off x="4305476" y="3896130"/>
            <a:ext cx="1291701" cy="253916"/>
          </a:xfrm>
          <a:prstGeom prst="rect">
            <a:avLst/>
          </a:prstGeom>
          <a:solidFill>
            <a:srgbClr val="7471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concatenation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405774-16AE-CDB9-EB2B-A5DC399342E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951327" y="1858497"/>
            <a:ext cx="1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6F699F-467B-0FE7-C335-E8F1DE99DEE7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4951328" y="2758471"/>
            <a:ext cx="0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FB958-4BF1-36C2-055E-B8D8BDA09171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951327" y="3301119"/>
            <a:ext cx="1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BE04C2-FEAA-45E6-625F-40DCC0D3B1C3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206865" y="2758471"/>
            <a:ext cx="1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A4659-D6C1-C514-CB26-C666E1DB7FC7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6695789" y="2758471"/>
            <a:ext cx="0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2D9AE6-64FB-A836-3557-549C9F0DEAD6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flipH="1">
            <a:off x="4951327" y="3301119"/>
            <a:ext cx="1744462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53018-6ACD-41B5-74B4-EFB9F756892E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3206866" y="3301119"/>
            <a:ext cx="1744461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30">
            <a:extLst>
              <a:ext uri="{FF2B5EF4-FFF2-40B4-BE49-F238E27FC236}">
                <a16:creationId xmlns:a16="http://schemas.microsoft.com/office/drawing/2014/main" id="{E373631D-6127-7633-039C-CFDA1667AAC4}"/>
              </a:ext>
            </a:extLst>
          </p:cNvPr>
          <p:cNvCxnSpPr>
            <a:stCxn id="6" idx="1"/>
            <a:endCxn id="13" idx="0"/>
          </p:cNvCxnSpPr>
          <p:nvPr/>
        </p:nvCxnSpPr>
        <p:spPr>
          <a:xfrm rot="10800000" flipV="1">
            <a:off x="1560058" y="1731538"/>
            <a:ext cx="2745419" cy="987959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32">
            <a:extLst>
              <a:ext uri="{FF2B5EF4-FFF2-40B4-BE49-F238E27FC236}">
                <a16:creationId xmlns:a16="http://schemas.microsoft.com/office/drawing/2014/main" id="{6F05B1F8-20D6-826A-DBD5-200E7A56D0DF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2407929" y="2125541"/>
            <a:ext cx="1049674" cy="2745419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D24314-86EA-DCF3-2F5B-447DD3DC82A7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206865" y="1858497"/>
            <a:ext cx="1744462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6352A-CB57-FA91-F40F-ADF1838BBA08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4951327" y="1858497"/>
            <a:ext cx="1744462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0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656586"/>
            <a:ext cx="55162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 convolution with 128 filters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 with 1024 units and a rectified linear activation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 with 70% ratio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layer with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 as the classifier  </a:t>
            </a:r>
          </a:p>
          <a:p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41584"/>
            <a:ext cx="6532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multiple Conv filters applied on the same input result in multi-level feature extraction and reduce computational cost.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gain on CNN.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Trains faster than the family of VGG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the model is relatively smaller than VGG, where VGG can weigh up to 500MB’s inception is about 100MB’s</a:t>
            </a:r>
          </a:p>
          <a:p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2422EFA-283E-5E29-E3B7-48D241F3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33" y="1137338"/>
            <a:ext cx="5293934" cy="3639579"/>
          </a:xfrm>
          <a:prstGeom prst="rect">
            <a:avLst/>
          </a:prstGeom>
        </p:spPr>
      </p:pic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956710"/>
            <a:ext cx="64235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linear stack of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 layers with residual connections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lines of code by using high-level APIs such as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67214"/>
            <a:ext cx="6532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stack layers make training faster than Inception.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better with almost the same parameter is a key advantage of this module.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63D77-C8C1-9787-B3FE-699234AA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70" y="1394366"/>
            <a:ext cx="6777257" cy="2980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1487B-3651-9F58-D3A6-F884BA0B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70" y="1389873"/>
            <a:ext cx="6781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1"/>
          <p:cNvSpPr txBox="1">
            <a:spLocks noGrp="1"/>
          </p:cNvSpPr>
          <p:nvPr>
            <p:ph type="title"/>
          </p:nvPr>
        </p:nvSpPr>
        <p:spPr>
          <a:xfrm>
            <a:off x="3610328" y="539500"/>
            <a:ext cx="1923344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Google Shape;770;p31"/>
          <p:cNvSpPr txBox="1">
            <a:spLocks noGrp="1"/>
          </p:cNvSpPr>
          <p:nvPr>
            <p:ph type="subTitle" idx="1"/>
          </p:nvPr>
        </p:nvSpPr>
        <p:spPr>
          <a:xfrm>
            <a:off x="1136821" y="1168801"/>
            <a:ext cx="6870357" cy="3435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Transfer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that result in demand for Transfer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employ Transfer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Models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 of A Transfer Learning Problem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887716"/>
            <a:ext cx="7386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recognized by its simplicity using only a stack of 3×3 convolutional layers on </a:t>
            </a:r>
          </a:p>
          <a:p>
            <a:pPr fontAlgn="base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top of each increasing depth and volume size handled by the max-pooling layers.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fully connected layers each with 4096 nodes are then followed by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layer. 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34187"/>
            <a:ext cx="6532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understand and explainable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good for classical problems like cats vs dogs classification to achieve a baseline of about 80%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C0A-8626-E5DF-F982-0D3CF185717E}"/>
              </a:ext>
            </a:extLst>
          </p:cNvPr>
          <p:cNvSpPr txBox="1"/>
          <p:nvPr/>
        </p:nvSpPr>
        <p:spPr>
          <a:xfrm>
            <a:off x="692399" y="3848840"/>
            <a:ext cx="653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larger number of weights parameters resulting in high inference time</a:t>
            </a:r>
          </a:p>
        </p:txBody>
      </p:sp>
    </p:spTree>
    <p:extLst>
      <p:ext uri="{BB962C8B-B14F-4D97-AF65-F5344CB8AC3E}">
        <p14:creationId xmlns:p14="http://schemas.microsoft.com/office/powerpoint/2010/main" val="32882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F98E-C7DA-4FAA-B1B4-AB034549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3" y="1230165"/>
            <a:ext cx="3835734" cy="36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2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1771531"/>
            <a:ext cx="65326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to tackle the problem of vanishing gradient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speed of training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higher accuracy specially for classification problem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tries to learn the difference between the learned features and if the learned feature is not useful in the final decision weights become zero for the particular feature.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C0A-8626-E5DF-F982-0D3CF185717E}"/>
              </a:ext>
            </a:extLst>
          </p:cNvPr>
          <p:cNvSpPr txBox="1"/>
          <p:nvPr/>
        </p:nvSpPr>
        <p:spPr>
          <a:xfrm>
            <a:off x="692400" y="3249371"/>
            <a:ext cx="6532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Demerits: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of architecture 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skip connections which may take into account dimensionality between layers. </a:t>
            </a:r>
          </a:p>
        </p:txBody>
      </p:sp>
    </p:spTree>
    <p:extLst>
      <p:ext uri="{BB962C8B-B14F-4D97-AF65-F5344CB8AC3E}">
        <p14:creationId xmlns:p14="http://schemas.microsoft.com/office/powerpoint/2010/main" val="29818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735" y="444845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Comparison of Different </a:t>
            </a:r>
            <a:b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Model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B18F6-65BC-6483-3FA2-9D99F865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362678"/>
            <a:ext cx="6426200" cy="3060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98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52;p30">
            <a:extLst>
              <a:ext uri="{FF2B5EF4-FFF2-40B4-BE49-F238E27FC236}">
                <a16:creationId xmlns:a16="http://schemas.microsoft.com/office/drawing/2014/main" id="{6C2E947C-27F3-E6CF-B67B-A503392B4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296564"/>
            <a:ext cx="7759200" cy="840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Models with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 to Classification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2166-3F72-2EED-4FB8-5A0D66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81441"/>
            <a:ext cx="6172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4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5" name="Google Shape;791;p33">
            <a:extLst>
              <a:ext uri="{FF2B5EF4-FFF2-40B4-BE49-F238E27FC236}">
                <a16:creationId xmlns:a16="http://schemas.microsoft.com/office/drawing/2014/main" id="{8D9B95D3-3F9C-19BC-ED1B-355C1E4387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2607" y="1851326"/>
            <a:ext cx="3677737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Results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0D645E-A675-AD86-5DF2-8137254517CC}"/>
              </a:ext>
            </a:extLst>
          </p:cNvPr>
          <p:cNvSpPr/>
          <p:nvPr/>
        </p:nvSpPr>
        <p:spPr>
          <a:xfrm>
            <a:off x="5373213" y="3278047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B38169-CB38-B621-7CFD-A61404FCBD60}"/>
              </a:ext>
            </a:extLst>
          </p:cNvPr>
          <p:cNvSpPr/>
          <p:nvPr/>
        </p:nvSpPr>
        <p:spPr>
          <a:xfrm>
            <a:off x="5373213" y="3558679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3DEDA-7AC5-5BF2-9945-8D9CD179E5EF}"/>
              </a:ext>
            </a:extLst>
          </p:cNvPr>
          <p:cNvSpPr txBox="1"/>
          <p:nvPr/>
        </p:nvSpPr>
        <p:spPr>
          <a:xfrm>
            <a:off x="5458938" y="3143212"/>
            <a:ext cx="3512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Specifications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transfer learning  helped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and Comparison</a:t>
            </a:r>
          </a:p>
          <a:p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4459D5-B514-B033-7C28-BC637CF1E7C6}"/>
              </a:ext>
            </a:extLst>
          </p:cNvPr>
          <p:cNvSpPr/>
          <p:nvPr/>
        </p:nvSpPr>
        <p:spPr>
          <a:xfrm>
            <a:off x="5373213" y="3839311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1E109C-A4EC-8FD6-6B89-0264B77E58D6}"/>
              </a:ext>
            </a:extLst>
          </p:cNvPr>
          <p:cNvSpPr/>
          <p:nvPr/>
        </p:nvSpPr>
        <p:spPr>
          <a:xfrm>
            <a:off x="5373213" y="411994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47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7B114C-C84E-6CCC-2547-4E9DCEB1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5245"/>
              </p:ext>
            </p:extLst>
          </p:nvPr>
        </p:nvGraphicFramePr>
        <p:xfrm>
          <a:off x="1516742" y="1884706"/>
          <a:ext cx="6110516" cy="1846999"/>
        </p:xfrm>
        <a:graphic>
          <a:graphicData uri="http://schemas.openxmlformats.org/drawingml/2006/table">
            <a:tbl>
              <a:tblPr firstRow="1" bandRow="1">
                <a:solidFill>
                  <a:srgbClr val="FFFF70">
                    <a:alpha val="16471"/>
                  </a:srgbClr>
                </a:solidFill>
                <a:tableStyleId>{382402E1-2772-4650-AF00-BE155AA19353}</a:tableStyleId>
              </a:tblPr>
              <a:tblGrid>
                <a:gridCol w="3055258">
                  <a:extLst>
                    <a:ext uri="{9D8B030D-6E8A-4147-A177-3AD203B41FA5}">
                      <a16:colId xmlns:a16="http://schemas.microsoft.com/office/drawing/2014/main" val="1314104793"/>
                    </a:ext>
                  </a:extLst>
                </a:gridCol>
                <a:gridCol w="3055258">
                  <a:extLst>
                    <a:ext uri="{9D8B030D-6E8A-4147-A177-3AD203B41FA5}">
                      <a16:colId xmlns:a16="http://schemas.microsoft.com/office/drawing/2014/main" val="2141640946"/>
                    </a:ext>
                  </a:extLst>
                </a:gridCol>
              </a:tblGrid>
              <a:tr h="5010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7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sports image dataset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2847"/>
                  </a:ext>
                </a:extLst>
              </a:tr>
              <a:tr h="1345978">
                <a:tc>
                  <a:txBody>
                    <a:bodyPr/>
                    <a:lstStyle/>
                    <a:p>
                      <a:pPr marL="15240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FFFF7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classes</a:t>
                      </a:r>
                    </a:p>
                    <a:p>
                      <a:pPr marL="15240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rgbClr val="FFFF7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13572 training image</a:t>
                      </a:r>
                    </a:p>
                    <a:p>
                      <a:endParaRPr lang="en-IR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R" dirty="0"/>
                    </a:p>
                  </a:txBody>
                  <a:tcPr anchor="ctr">
                    <a:lnL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15465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8ACC552-5E3D-052C-608C-B255A15E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732" y="437966"/>
            <a:ext cx="3644536" cy="7812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Specifications</a:t>
            </a:r>
          </a:p>
        </p:txBody>
      </p:sp>
      <p:pic>
        <p:nvPicPr>
          <p:cNvPr id="5" name="Picture 4" descr="A picture containing person, outdoor, sky, grass&#10;&#10;Description automatically generated">
            <a:extLst>
              <a:ext uri="{FF2B5EF4-FFF2-40B4-BE49-F238E27FC236}">
                <a16:creationId xmlns:a16="http://schemas.microsoft.com/office/drawing/2014/main" id="{059AED17-392F-0E55-6F06-D9B27D60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25" y="2468598"/>
            <a:ext cx="1150380" cy="1150380"/>
          </a:xfrm>
          <a:prstGeom prst="rect">
            <a:avLst/>
          </a:prstGeom>
        </p:spPr>
      </p:pic>
      <p:pic>
        <p:nvPicPr>
          <p:cNvPr id="7" name="Picture 6" descr="A person playing basketball&#10;&#10;Description automatically generated with medium confidence">
            <a:extLst>
              <a:ext uri="{FF2B5EF4-FFF2-40B4-BE49-F238E27FC236}">
                <a16:creationId xmlns:a16="http://schemas.microsoft.com/office/drawing/2014/main" id="{6E6C57FF-F167-7DFC-ECA6-39710BF4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03" y="2468598"/>
            <a:ext cx="1150380" cy="11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C552-5E3D-052C-608C-B255A15E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732" y="437966"/>
            <a:ext cx="3644536" cy="7812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35C4F-1437-2474-1649-93E8B93B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" t="6839" r="1" b="20779"/>
          <a:stretch/>
        </p:blipFill>
        <p:spPr>
          <a:xfrm>
            <a:off x="1425146" y="2045542"/>
            <a:ext cx="5953808" cy="2092411"/>
          </a:xfrm>
          <a:prstGeom prst="rect">
            <a:avLst/>
          </a:prstGeom>
        </p:spPr>
      </p:pic>
      <p:pic>
        <p:nvPicPr>
          <p:cNvPr id="1028" name="Picture 4" descr="4 Best Free Memory Test Programs (May 2022)">
            <a:extLst>
              <a:ext uri="{FF2B5EF4-FFF2-40B4-BE49-F238E27FC236}">
                <a16:creationId xmlns:a16="http://schemas.microsoft.com/office/drawing/2014/main" id="{A9239A8E-4D21-745A-546D-F65236CB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54" y="263611"/>
            <a:ext cx="2143434" cy="160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02EBDF-0F55-A4EC-DA27-5A2DAF89565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2994775" y="1951686"/>
            <a:ext cx="1337132" cy="102266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EE0B49-CBB4-6FC3-4A77-1BE125630D0E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47694" y="2524521"/>
            <a:ext cx="1384213" cy="42815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E7ABC9-92E9-EFB8-6E20-73ABE90AD7BC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026228" y="2957509"/>
            <a:ext cx="1337133" cy="67531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1420CA-EE1C-B718-4BA0-B5D3E0120FF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76012" y="2984058"/>
            <a:ext cx="1429980" cy="106019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C7A4B-E68C-61FE-FAAD-716B9755C4BE}"/>
              </a:ext>
            </a:extLst>
          </p:cNvPr>
          <p:cNvCxnSpPr>
            <a:cxnSpLocks/>
            <a:stCxn id="29" idx="6"/>
            <a:endCxn id="34" idx="3"/>
          </p:cNvCxnSpPr>
          <p:nvPr/>
        </p:nvCxnSpPr>
        <p:spPr>
          <a:xfrm flipV="1">
            <a:off x="4623008" y="1891908"/>
            <a:ext cx="864926" cy="632613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13893-73FA-9B59-057E-ACC10704C600}"/>
              </a:ext>
            </a:extLst>
          </p:cNvPr>
          <p:cNvCxnSpPr>
            <a:cxnSpLocks/>
            <a:stCxn id="27" idx="6"/>
            <a:endCxn id="57" idx="3"/>
          </p:cNvCxnSpPr>
          <p:nvPr/>
        </p:nvCxnSpPr>
        <p:spPr>
          <a:xfrm flipV="1">
            <a:off x="4654462" y="3776820"/>
            <a:ext cx="829906" cy="370354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7A43FBC-2A3A-1938-FCB7-29D8ADC9DC6A}"/>
              </a:ext>
            </a:extLst>
          </p:cNvPr>
          <p:cNvSpPr/>
          <p:nvPr/>
        </p:nvSpPr>
        <p:spPr>
          <a:xfrm>
            <a:off x="4363361" y="4001623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CB3C9-38B8-0C98-F682-35BE521AAF61}"/>
              </a:ext>
            </a:extLst>
          </p:cNvPr>
          <p:cNvSpPr txBox="1"/>
          <p:nvPr/>
        </p:nvSpPr>
        <p:spPr>
          <a:xfrm>
            <a:off x="4401234" y="2718536"/>
            <a:ext cx="198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endParaRPr lang="en-US" dirty="0">
              <a:solidFill>
                <a:srgbClr val="FFFF70"/>
              </a:solidFill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A4EC945-3346-4760-E61D-604AABD3457D}"/>
              </a:ext>
            </a:extLst>
          </p:cNvPr>
          <p:cNvSpPr/>
          <p:nvPr/>
        </p:nvSpPr>
        <p:spPr>
          <a:xfrm>
            <a:off x="4363361" y="450484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2D61C5-D2C7-8719-C9F9-FF7029B9827B}"/>
              </a:ext>
            </a:extLst>
          </p:cNvPr>
          <p:cNvSpPr txBox="1"/>
          <p:nvPr/>
        </p:nvSpPr>
        <p:spPr>
          <a:xfrm>
            <a:off x="5483177" y="2603004"/>
            <a:ext cx="198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endParaRPr lang="en-US" dirty="0">
              <a:solidFill>
                <a:srgbClr val="FFFF7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FB3918-6C8C-05D4-4896-D7187AD81772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041120" y="1552942"/>
            <a:ext cx="1333418" cy="128195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69D7D9-F130-6354-99A6-3842BADE213C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3022176" y="3190480"/>
            <a:ext cx="1341185" cy="145991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>
            <a:extLst>
              <a:ext uri="{FF2B5EF4-FFF2-40B4-BE49-F238E27FC236}">
                <a16:creationId xmlns:a16="http://schemas.microsoft.com/office/drawing/2014/main" id="{5C21097F-9B67-D1E6-BCFD-1EA1B87C5A4B}"/>
              </a:ext>
            </a:extLst>
          </p:cNvPr>
          <p:cNvSpPr/>
          <p:nvPr/>
        </p:nvSpPr>
        <p:spPr>
          <a:xfrm>
            <a:off x="2182606" y="2193717"/>
            <a:ext cx="1321502" cy="1582614"/>
          </a:xfrm>
          <a:prstGeom prst="cube">
            <a:avLst>
              <a:gd name="adj" fmla="val 60820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/>
                </a:solidFill>
              </a:rPr>
              <a:t>Pre-trained model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9DBCB-2819-FD1B-78DC-741501E1A580}"/>
              </a:ext>
            </a:extLst>
          </p:cNvPr>
          <p:cNvCxnSpPr>
            <a:cxnSpLocks/>
            <a:stCxn id="56" idx="6"/>
            <a:endCxn id="57" idx="4"/>
          </p:cNvCxnSpPr>
          <p:nvPr/>
        </p:nvCxnSpPr>
        <p:spPr>
          <a:xfrm flipV="1">
            <a:off x="4654462" y="3819451"/>
            <a:ext cx="932826" cy="830940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20E601-F4AE-A7EC-FDA2-563D9F19AF76}"/>
              </a:ext>
            </a:extLst>
          </p:cNvPr>
          <p:cNvCxnSpPr>
            <a:cxnSpLocks/>
            <a:stCxn id="28" idx="6"/>
            <a:endCxn id="57" idx="2"/>
          </p:cNvCxnSpPr>
          <p:nvPr/>
        </p:nvCxnSpPr>
        <p:spPr>
          <a:xfrm>
            <a:off x="4654462" y="3632826"/>
            <a:ext cx="787275" cy="4107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44D59-32F7-18C8-30C8-C5E85338E22E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4623008" y="1788989"/>
            <a:ext cx="822295" cy="16269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839FFAB-F37B-99EA-B0CB-954B8EF9C641}"/>
              </a:ext>
            </a:extLst>
          </p:cNvPr>
          <p:cNvCxnSpPr>
            <a:cxnSpLocks/>
            <a:stCxn id="64" idx="6"/>
            <a:endCxn id="34" idx="1"/>
          </p:cNvCxnSpPr>
          <p:nvPr/>
        </p:nvCxnSpPr>
        <p:spPr>
          <a:xfrm>
            <a:off x="4623008" y="1450023"/>
            <a:ext cx="864926" cy="23604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F54969-113E-18D2-A28A-E83F17DC5022}"/>
              </a:ext>
            </a:extLst>
          </p:cNvPr>
          <p:cNvCxnSpPr>
            <a:cxnSpLocks/>
            <a:stCxn id="64" idx="6"/>
            <a:endCxn id="58" idx="0"/>
          </p:cNvCxnSpPr>
          <p:nvPr/>
        </p:nvCxnSpPr>
        <p:spPr>
          <a:xfrm>
            <a:off x="4623008" y="1450023"/>
            <a:ext cx="973351" cy="74312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5EFB0A0-E83F-9191-0686-7BE0F380A2DC}"/>
              </a:ext>
            </a:extLst>
          </p:cNvPr>
          <p:cNvCxnSpPr>
            <a:cxnSpLocks/>
            <a:stCxn id="31" idx="6"/>
            <a:endCxn id="58" idx="1"/>
          </p:cNvCxnSpPr>
          <p:nvPr/>
        </p:nvCxnSpPr>
        <p:spPr>
          <a:xfrm>
            <a:off x="4623008" y="1951686"/>
            <a:ext cx="870431" cy="284089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81BB69-D25C-6ADC-3154-8116F2F6B051}"/>
              </a:ext>
            </a:extLst>
          </p:cNvPr>
          <p:cNvCxnSpPr>
            <a:cxnSpLocks/>
            <a:stCxn id="29" idx="6"/>
            <a:endCxn id="58" idx="2"/>
          </p:cNvCxnSpPr>
          <p:nvPr/>
        </p:nvCxnSpPr>
        <p:spPr>
          <a:xfrm flipV="1">
            <a:off x="4623008" y="2338695"/>
            <a:ext cx="827800" cy="18582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109AA45-1AFB-9C57-2E3A-967FE60B8981}"/>
              </a:ext>
            </a:extLst>
          </p:cNvPr>
          <p:cNvSpPr/>
          <p:nvPr/>
        </p:nvSpPr>
        <p:spPr>
          <a:xfrm>
            <a:off x="4363361" y="3487275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14C9892-B67A-EC13-F2A7-B59053806A60}"/>
              </a:ext>
            </a:extLst>
          </p:cNvPr>
          <p:cNvSpPr/>
          <p:nvPr/>
        </p:nvSpPr>
        <p:spPr>
          <a:xfrm>
            <a:off x="4331907" y="237897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DDEF0FC3-CA75-9BC6-9234-D666250AB6CB}"/>
              </a:ext>
            </a:extLst>
          </p:cNvPr>
          <p:cNvSpPr/>
          <p:nvPr/>
        </p:nvSpPr>
        <p:spPr>
          <a:xfrm>
            <a:off x="4331907" y="1806135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BAD4CF4-A64C-AD18-FFD9-6ABCBA02A47C}"/>
              </a:ext>
            </a:extLst>
          </p:cNvPr>
          <p:cNvSpPr/>
          <p:nvPr/>
        </p:nvSpPr>
        <p:spPr>
          <a:xfrm>
            <a:off x="5445303" y="1643438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718A547-BFCC-5ED7-97A9-03F31A4F80B8}"/>
              </a:ext>
            </a:extLst>
          </p:cNvPr>
          <p:cNvSpPr/>
          <p:nvPr/>
        </p:nvSpPr>
        <p:spPr>
          <a:xfrm>
            <a:off x="5441737" y="352835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56CE236-A2F8-221B-1761-64088A5D57EA}"/>
              </a:ext>
            </a:extLst>
          </p:cNvPr>
          <p:cNvSpPr/>
          <p:nvPr/>
        </p:nvSpPr>
        <p:spPr>
          <a:xfrm>
            <a:off x="5450808" y="2193144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5FDF8732-737B-2165-FA9A-A610B50E628A}"/>
              </a:ext>
            </a:extLst>
          </p:cNvPr>
          <p:cNvSpPr/>
          <p:nvPr/>
        </p:nvSpPr>
        <p:spPr>
          <a:xfrm>
            <a:off x="4331907" y="1304472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B8CE6887-2980-C25B-EDD1-4A2CC32E966E}"/>
              </a:ext>
            </a:extLst>
          </p:cNvPr>
          <p:cNvSpPr/>
          <p:nvPr/>
        </p:nvSpPr>
        <p:spPr>
          <a:xfrm>
            <a:off x="5783349" y="1693655"/>
            <a:ext cx="87679" cy="1978988"/>
          </a:xfrm>
          <a:prstGeom prst="rightBrace">
            <a:avLst/>
          </a:prstGeom>
          <a:ln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9ECC909E-9180-1278-68FA-858FB546D0FA}"/>
              </a:ext>
            </a:extLst>
          </p:cNvPr>
          <p:cNvSpPr/>
          <p:nvPr/>
        </p:nvSpPr>
        <p:spPr>
          <a:xfrm>
            <a:off x="4020564" y="1475922"/>
            <a:ext cx="192206" cy="3174469"/>
          </a:xfrm>
          <a:prstGeom prst="leftBrace">
            <a:avLst/>
          </a:prstGeom>
          <a:ln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2430D04-B8B2-2E2F-52BD-80C562B3E31D}"/>
              </a:ext>
            </a:extLst>
          </p:cNvPr>
          <p:cNvSpPr txBox="1"/>
          <p:nvPr/>
        </p:nvSpPr>
        <p:spPr>
          <a:xfrm>
            <a:off x="5905911" y="2527122"/>
            <a:ext cx="57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D3620-A714-DB64-70FA-FA9AF4B32C13}"/>
              </a:ext>
            </a:extLst>
          </p:cNvPr>
          <p:cNvSpPr txBox="1"/>
          <p:nvPr/>
        </p:nvSpPr>
        <p:spPr>
          <a:xfrm>
            <a:off x="3594160" y="2896863"/>
            <a:ext cx="50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17558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21196-0E7F-748C-5DE8-36D06D99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3" y="2341434"/>
            <a:ext cx="2594920" cy="494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AA1FC-AF17-B61E-C703-B1C16EF6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02" y="1241396"/>
            <a:ext cx="5601730" cy="93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E13C2-71EA-2B6C-FEE0-E7635691A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72"/>
          <a:stretch/>
        </p:blipFill>
        <p:spPr>
          <a:xfrm>
            <a:off x="1301065" y="2959471"/>
            <a:ext cx="5157916" cy="936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D56F6-401B-D68F-1B75-7E05847A3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63"/>
          <a:stretch/>
        </p:blipFill>
        <p:spPr>
          <a:xfrm>
            <a:off x="1285102" y="4019727"/>
            <a:ext cx="7117493" cy="7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2"/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7759200" cy="685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Path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9" name="Google Shape;1059;p42"/>
          <p:cNvGrpSpPr/>
          <p:nvPr/>
        </p:nvGrpSpPr>
        <p:grpSpPr>
          <a:xfrm>
            <a:off x="2666775" y="2357794"/>
            <a:ext cx="858894" cy="1192680"/>
            <a:chOff x="3969644" y="2440153"/>
            <a:chExt cx="225900" cy="313698"/>
          </a:xfrm>
        </p:grpSpPr>
        <p:cxnSp>
          <p:nvCxnSpPr>
            <p:cNvPr id="1060" name="Google Shape;1060;p42"/>
            <p:cNvCxnSpPr>
              <a:stCxn id="1061" idx="4"/>
            </p:cNvCxnSpPr>
            <p:nvPr/>
          </p:nvCxnSpPr>
          <p:spPr>
            <a:xfrm>
              <a:off x="4082594" y="2666053"/>
              <a:ext cx="2169" cy="87798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1" name="Google Shape;1061;p42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64" name="Google Shape;1064;p42"/>
          <p:cNvGrpSpPr/>
          <p:nvPr/>
        </p:nvGrpSpPr>
        <p:grpSpPr>
          <a:xfrm>
            <a:off x="4349845" y="2041216"/>
            <a:ext cx="857754" cy="1191927"/>
            <a:chOff x="4426818" y="2352253"/>
            <a:chExt cx="225600" cy="313500"/>
          </a:xfrm>
        </p:grpSpPr>
        <p:cxnSp>
          <p:nvCxnSpPr>
            <p:cNvPr id="1065" name="Google Shape;1065;p42"/>
            <p:cNvCxnSpPr>
              <a:stCxn id="1066" idx="0"/>
            </p:cNvCxnSpPr>
            <p:nvPr/>
          </p:nvCxnSpPr>
          <p:spPr>
            <a:xfrm rot="10800000">
              <a:off x="4539618" y="2352253"/>
              <a:ext cx="0" cy="87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6" name="Google Shape;1066;p42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>
            <a:off x="6088036" y="2375412"/>
            <a:ext cx="857700" cy="1192679"/>
            <a:chOff x="6750286" y="2446850"/>
            <a:chExt cx="857700" cy="1192679"/>
          </a:xfrm>
        </p:grpSpPr>
        <p:cxnSp>
          <p:nvCxnSpPr>
            <p:cNvPr id="1070" name="Google Shape;1070;p42"/>
            <p:cNvCxnSpPr>
              <a:stCxn id="1071" idx="4"/>
            </p:cNvCxnSpPr>
            <p:nvPr/>
          </p:nvCxnSpPr>
          <p:spPr>
            <a:xfrm flipH="1">
              <a:off x="7172963" y="3304550"/>
              <a:ext cx="6173" cy="334979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1" name="Google Shape;1071;p42"/>
            <p:cNvSpPr/>
            <p:nvPr/>
          </p:nvSpPr>
          <p:spPr>
            <a:xfrm>
              <a:off x="6750286" y="2446850"/>
              <a:ext cx="857700" cy="857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6859888" y="2556459"/>
              <a:ext cx="638700" cy="6387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74" name="Google Shape;1074;p42"/>
          <p:cNvGrpSpPr/>
          <p:nvPr/>
        </p:nvGrpSpPr>
        <p:grpSpPr>
          <a:xfrm>
            <a:off x="873713" y="2040989"/>
            <a:ext cx="858000" cy="1193100"/>
            <a:chOff x="1535963" y="2112427"/>
            <a:chExt cx="858000" cy="1193100"/>
          </a:xfrm>
        </p:grpSpPr>
        <p:sp>
          <p:nvSpPr>
            <p:cNvPr id="1075" name="Google Shape;1075;p42"/>
            <p:cNvSpPr/>
            <p:nvPr/>
          </p:nvSpPr>
          <p:spPr>
            <a:xfrm>
              <a:off x="1535963" y="2447227"/>
              <a:ext cx="858000" cy="8583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645582" y="2556854"/>
              <a:ext cx="639000" cy="639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cxnSp>
          <p:nvCxnSpPr>
            <p:cNvPr id="1077" name="Google Shape;1077;p42"/>
            <p:cNvCxnSpPr>
              <a:stCxn id="1075" idx="0"/>
            </p:cNvCxnSpPr>
            <p:nvPr/>
          </p:nvCxnSpPr>
          <p:spPr>
            <a:xfrm rot="10800000">
              <a:off x="1964663" y="2112427"/>
              <a:ext cx="300" cy="334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9" name="Google Shape;1079;p42"/>
          <p:cNvSpPr txBox="1"/>
          <p:nvPr/>
        </p:nvSpPr>
        <p:spPr>
          <a:xfrm>
            <a:off x="524696" y="1536693"/>
            <a:ext cx="1555432" cy="42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Introduction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>
            <a:off x="1913246" y="3557236"/>
            <a:ext cx="2397184" cy="70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Transfer Learning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62" name="Google Shape;1062;p42"/>
          <p:cNvSpPr txBox="1"/>
          <p:nvPr/>
        </p:nvSpPr>
        <p:spPr>
          <a:xfrm>
            <a:off x="3937757" y="1411156"/>
            <a:ext cx="1555432" cy="5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Models</a:t>
            </a:r>
            <a:endParaRPr sz="24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72" name="Google Shape;1072;p42"/>
          <p:cNvSpPr txBox="1"/>
          <p:nvPr/>
        </p:nvSpPr>
        <p:spPr>
          <a:xfrm>
            <a:off x="5543007" y="3504825"/>
            <a:ext cx="1935411" cy="80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Implementation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And Results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cxnSp>
        <p:nvCxnSpPr>
          <p:cNvPr id="1084" name="Google Shape;1084;p42"/>
          <p:cNvCxnSpPr>
            <a:stCxn id="1075" idx="6"/>
            <a:endCxn id="1061" idx="2"/>
          </p:cNvCxnSpPr>
          <p:nvPr/>
        </p:nvCxnSpPr>
        <p:spPr>
          <a:xfrm flipV="1">
            <a:off x="1731713" y="2787230"/>
            <a:ext cx="935062" cy="177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42"/>
          <p:cNvCxnSpPr>
            <a:stCxn id="1061" idx="6"/>
            <a:endCxn id="1066" idx="2"/>
          </p:cNvCxnSpPr>
          <p:nvPr/>
        </p:nvCxnSpPr>
        <p:spPr>
          <a:xfrm>
            <a:off x="3525669" y="2787230"/>
            <a:ext cx="824176" cy="1704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42"/>
          <p:cNvCxnSpPr>
            <a:stCxn id="1066" idx="6"/>
            <a:endCxn id="1071" idx="2"/>
          </p:cNvCxnSpPr>
          <p:nvPr/>
        </p:nvCxnSpPr>
        <p:spPr>
          <a:xfrm>
            <a:off x="5207599" y="2804277"/>
            <a:ext cx="880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3" t="7484" r="31953" b="7667"/>
          <a:stretch/>
        </p:blipFill>
        <p:spPr>
          <a:xfrm>
            <a:off x="4431108" y="2453605"/>
            <a:ext cx="693193" cy="694693"/>
          </a:xfrm>
          <a:prstGeom prst="ellipse">
            <a:avLst/>
          </a:prstGeom>
        </p:spPr>
      </p:pic>
      <p:grpSp>
        <p:nvGrpSpPr>
          <p:cNvPr id="40" name="Google Shape;11854;p67"/>
          <p:cNvGrpSpPr/>
          <p:nvPr/>
        </p:nvGrpSpPr>
        <p:grpSpPr>
          <a:xfrm>
            <a:off x="6353285" y="2635326"/>
            <a:ext cx="353145" cy="351998"/>
            <a:chOff x="852385" y="1510916"/>
            <a:chExt cx="353145" cy="351998"/>
          </a:xfrm>
        </p:grpSpPr>
        <p:sp>
          <p:nvSpPr>
            <p:cNvPr id="41" name="Google Shape;11855;p6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11856;p6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11857;p6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11700;p67"/>
          <p:cNvGrpSpPr/>
          <p:nvPr/>
        </p:nvGrpSpPr>
        <p:grpSpPr>
          <a:xfrm>
            <a:off x="1169835" y="2539845"/>
            <a:ext cx="295858" cy="457771"/>
            <a:chOff x="1333682" y="3344330"/>
            <a:chExt cx="271213" cy="383088"/>
          </a:xfrm>
        </p:grpSpPr>
        <p:sp>
          <p:nvSpPr>
            <p:cNvPr id="51" name="Google Shape;11701;p67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11702;p67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11703;p67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11704;p67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11705;p67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11706;p67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11707;p67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11708;p67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11709;p67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11710;p67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11711;p67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2" name="Google Shape;1086;p42"/>
          <p:cNvCxnSpPr/>
          <p:nvPr/>
        </p:nvCxnSpPr>
        <p:spPr>
          <a:xfrm>
            <a:off x="6945736" y="2840439"/>
            <a:ext cx="880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1069;p42"/>
          <p:cNvGrpSpPr/>
          <p:nvPr/>
        </p:nvGrpSpPr>
        <p:grpSpPr>
          <a:xfrm>
            <a:off x="7844824" y="2040989"/>
            <a:ext cx="857700" cy="1200615"/>
            <a:chOff x="6750286" y="2103935"/>
            <a:chExt cx="857700" cy="1200615"/>
          </a:xfrm>
        </p:grpSpPr>
        <p:cxnSp>
          <p:nvCxnSpPr>
            <p:cNvPr id="64" name="Google Shape;1070;p42"/>
            <p:cNvCxnSpPr/>
            <p:nvPr/>
          </p:nvCxnSpPr>
          <p:spPr>
            <a:xfrm flipH="1">
              <a:off x="7179136" y="2103935"/>
              <a:ext cx="6173" cy="334979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1071;p42"/>
            <p:cNvSpPr/>
            <p:nvPr/>
          </p:nvSpPr>
          <p:spPr>
            <a:xfrm>
              <a:off x="6750286" y="2446850"/>
              <a:ext cx="857700" cy="857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66" name="Google Shape;1073;p42"/>
            <p:cNvSpPr/>
            <p:nvPr/>
          </p:nvSpPr>
          <p:spPr>
            <a:xfrm>
              <a:off x="6859888" y="2556459"/>
              <a:ext cx="638700" cy="6387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72" name="Google Shape;1080;p42"/>
          <p:cNvSpPr txBox="1"/>
          <p:nvPr/>
        </p:nvSpPr>
        <p:spPr>
          <a:xfrm>
            <a:off x="7532177" y="1469018"/>
            <a:ext cx="1482994" cy="55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References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grpSp>
        <p:nvGrpSpPr>
          <p:cNvPr id="73" name="Google Shape;11426;p66"/>
          <p:cNvGrpSpPr/>
          <p:nvPr/>
        </p:nvGrpSpPr>
        <p:grpSpPr>
          <a:xfrm>
            <a:off x="8113531" y="2668182"/>
            <a:ext cx="356196" cy="265631"/>
            <a:chOff x="5216456" y="3725484"/>
            <a:chExt cx="356196" cy="265631"/>
          </a:xfrm>
        </p:grpSpPr>
        <p:sp>
          <p:nvSpPr>
            <p:cNvPr id="74" name="Google Shape;11427;p6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11428;p6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F09049E-6D95-B65C-25CC-B3E94F588CD6}"/>
              </a:ext>
            </a:extLst>
          </p:cNvPr>
          <p:cNvSpPr/>
          <p:nvPr/>
        </p:nvSpPr>
        <p:spPr>
          <a:xfrm>
            <a:off x="2697887" y="2453943"/>
            <a:ext cx="815927" cy="66657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3FEA996-021E-229F-A84E-5F4C3B45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51" y="2517969"/>
            <a:ext cx="697547" cy="53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base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36D03-E699-4A3E-334B-CB3CD1A2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1148080"/>
            <a:ext cx="6490318" cy="36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base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F8749-289F-0CB0-8222-B141F044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6" y="1117829"/>
            <a:ext cx="6475804" cy="36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F5D865-F77B-36E9-1C8D-02929E225B29}"/>
              </a:ext>
            </a:extLst>
          </p:cNvPr>
          <p:cNvSpPr txBox="1">
            <a:spLocks/>
          </p:cNvSpPr>
          <p:nvPr/>
        </p:nvSpPr>
        <p:spPr>
          <a:xfrm>
            <a:off x="2416967" y="462630"/>
            <a:ext cx="4310065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transfer learning  helped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725745-79BE-4EF3-AEAA-09C484EE5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23121"/>
              </p:ext>
            </p:extLst>
          </p:nvPr>
        </p:nvGraphicFramePr>
        <p:xfrm>
          <a:off x="1465944" y="2291805"/>
          <a:ext cx="6096000" cy="1462859"/>
        </p:xfrm>
        <a:graphic>
          <a:graphicData uri="http://schemas.openxmlformats.org/drawingml/2006/table">
            <a:tbl>
              <a:tblPr firstRow="1" bandRow="1">
                <a:tableStyleId>{382402E1-2772-4650-AF00-BE155AA19353}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438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49238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4806774"/>
                    </a:ext>
                  </a:extLst>
                </a:gridCol>
              </a:tblGrid>
              <a:tr h="3503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Freezing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21,411,724 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21,411,724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03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21,357,196 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963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Non-trainable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54,528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20,861,480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2175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4691C9-AC39-A6D1-76C5-F37E8255BC28}"/>
              </a:ext>
            </a:extLst>
          </p:cNvPr>
          <p:cNvSpPr txBox="1"/>
          <p:nvPr/>
        </p:nvSpPr>
        <p:spPr>
          <a:xfrm>
            <a:off x="1187229" y="1786611"/>
            <a:ext cx="306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6614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F5D865-F77B-36E9-1C8D-02929E225B29}"/>
              </a:ext>
            </a:extLst>
          </p:cNvPr>
          <p:cNvSpPr txBox="1">
            <a:spLocks/>
          </p:cNvSpPr>
          <p:nvPr/>
        </p:nvSpPr>
        <p:spPr>
          <a:xfrm>
            <a:off x="2416967" y="462630"/>
            <a:ext cx="4310065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and Comparison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7552F61-200E-DD5E-AF13-898236F35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038407"/>
              </p:ext>
            </p:extLst>
          </p:nvPr>
        </p:nvGraphicFramePr>
        <p:xfrm>
          <a:off x="1792318" y="1986879"/>
          <a:ext cx="5373914" cy="2779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3C5A0C3-D8B7-EAF4-2D16-3CE6AF30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227427"/>
              </p:ext>
            </p:extLst>
          </p:nvPr>
        </p:nvGraphicFramePr>
        <p:xfrm>
          <a:off x="2180565" y="1298396"/>
          <a:ext cx="4782868" cy="633916"/>
        </p:xfrm>
        <a:graphic>
          <a:graphicData uri="http://schemas.openxmlformats.org/drawingml/2006/table">
            <a:tbl>
              <a:tblPr firstRow="1" bandRow="1">
                <a:tableStyleId>{382402E1-2772-4650-AF00-BE155AA19353}</a:tableStyleId>
              </a:tblPr>
              <a:tblGrid>
                <a:gridCol w="1195717">
                  <a:extLst>
                    <a:ext uri="{9D8B030D-6E8A-4147-A177-3AD203B41FA5}">
                      <a16:colId xmlns:a16="http://schemas.microsoft.com/office/drawing/2014/main" val="4094923852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1374806774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2324890403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330331437"/>
                    </a:ext>
                  </a:extLst>
                </a:gridCol>
              </a:tblGrid>
              <a:tr h="316958">
                <a:tc gridSpan="4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Parameters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252919"/>
                  </a:ext>
                </a:extLst>
              </a:tr>
              <a:tr h="31695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157,028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353,636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21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3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 dirty="0">
              <a:solidFill>
                <a:schemeClr val="tx2"/>
              </a:solidFill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36108" y="1232900"/>
            <a:ext cx="6271783" cy="33711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https://keras.io/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https://www.kaggle.com/datasets/gpiosenka/sports-classification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https://analyticsindiamag.com/a-comparison-of-4-popular-transfer-learning-models/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https://analyticsindiamag.com/a-comparison-of-4-popular-transfer-learning-models/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https://www.geeksforgeeks.org/vgg-16-cnn-model/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https://iq.opengenus.org/resnet50-architecture/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www.youtube.com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watch?v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=_2EHcpg52uU</a:t>
            </a:r>
          </a:p>
          <a:p>
            <a:endParaRPr lang="fa-I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60605" y="968425"/>
            <a:ext cx="5222789" cy="33932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/>
          <p:cNvSpPr txBox="1"/>
          <p:nvPr/>
        </p:nvSpPr>
        <p:spPr>
          <a:xfrm>
            <a:off x="6071285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DFD15-243C-0333-3C44-575A74813519}"/>
              </a:ext>
            </a:extLst>
          </p:cNvPr>
          <p:cNvSpPr txBox="1"/>
          <p:nvPr/>
        </p:nvSpPr>
        <p:spPr>
          <a:xfrm>
            <a:off x="5123932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04E12-5063-E043-808A-412CEA99934E}"/>
              </a:ext>
            </a:extLst>
          </p:cNvPr>
          <p:cNvSpPr txBox="1"/>
          <p:nvPr/>
        </p:nvSpPr>
        <p:spPr>
          <a:xfrm>
            <a:off x="4114798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F871C-D8FB-753E-E80B-B6BD0EA978CD}"/>
              </a:ext>
            </a:extLst>
          </p:cNvPr>
          <p:cNvSpPr txBox="1"/>
          <p:nvPr/>
        </p:nvSpPr>
        <p:spPr>
          <a:xfrm>
            <a:off x="3076830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C7206-0E26-6E1A-B6D2-E9800E4B8D31}"/>
              </a:ext>
            </a:extLst>
          </p:cNvPr>
          <p:cNvSpPr txBox="1"/>
          <p:nvPr/>
        </p:nvSpPr>
        <p:spPr>
          <a:xfrm>
            <a:off x="2091378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</p:spTree>
    <p:extLst>
      <p:ext uri="{BB962C8B-B14F-4D97-AF65-F5344CB8AC3E}">
        <p14:creationId xmlns:p14="http://schemas.microsoft.com/office/powerpoint/2010/main" val="105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3"/>
          <p:cNvSpPr txBox="1">
            <a:spLocks noGrp="1"/>
          </p:cNvSpPr>
          <p:nvPr>
            <p:ph type="title"/>
          </p:nvPr>
        </p:nvSpPr>
        <p:spPr>
          <a:xfrm>
            <a:off x="2075750" y="1141748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</a:t>
            </a:r>
            <a:endParaRPr sz="4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0" name="Google Shape;2860;p53"/>
          <p:cNvSpPr txBox="1">
            <a:spLocks noGrp="1"/>
          </p:cNvSpPr>
          <p:nvPr>
            <p:ph type="title" idx="2"/>
          </p:nvPr>
        </p:nvSpPr>
        <p:spPr>
          <a:xfrm>
            <a:off x="2075750" y="2447946"/>
            <a:ext cx="4992600" cy="772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ariamostajeran99@gmail.com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zasalarian2000@gmail.com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pa.mehrbod@gmail.com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kiankr79@gmail.com</a:t>
            </a:r>
          </a:p>
        </p:txBody>
      </p:sp>
      <p:grpSp>
        <p:nvGrpSpPr>
          <p:cNvPr id="2862" name="Google Shape;2862;p53"/>
          <p:cNvGrpSpPr/>
          <p:nvPr/>
        </p:nvGrpSpPr>
        <p:grpSpPr>
          <a:xfrm>
            <a:off x="4405841" y="3548777"/>
            <a:ext cx="346056" cy="345674"/>
            <a:chOff x="4398975" y="3378897"/>
            <a:chExt cx="346056" cy="345674"/>
          </a:xfrm>
        </p:grpSpPr>
        <p:sp>
          <p:nvSpPr>
            <p:cNvPr id="2863" name="Google Shape;2863;p53"/>
            <p:cNvSpPr/>
            <p:nvPr/>
          </p:nvSpPr>
          <p:spPr>
            <a:xfrm>
              <a:off x="4398975" y="3378897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478550" y="3517230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471356" y="3451661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551313" y="3517230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53"/>
          <p:cNvGrpSpPr/>
          <p:nvPr/>
        </p:nvGrpSpPr>
        <p:grpSpPr>
          <a:xfrm>
            <a:off x="3880209" y="3550478"/>
            <a:ext cx="346024" cy="345674"/>
            <a:chOff x="3880214" y="3378897"/>
            <a:chExt cx="346024" cy="345674"/>
          </a:xfrm>
        </p:grpSpPr>
        <p:sp>
          <p:nvSpPr>
            <p:cNvPr id="2872" name="Google Shape;2872;p53"/>
            <p:cNvSpPr/>
            <p:nvPr/>
          </p:nvSpPr>
          <p:spPr>
            <a:xfrm>
              <a:off x="3880214" y="3378897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3"/>
            <p:cNvSpPr/>
            <p:nvPr/>
          </p:nvSpPr>
          <p:spPr>
            <a:xfrm>
              <a:off x="3950335" y="3466079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531;p72"/>
          <p:cNvGrpSpPr/>
          <p:nvPr/>
        </p:nvGrpSpPr>
        <p:grpSpPr>
          <a:xfrm>
            <a:off x="4925069" y="3550448"/>
            <a:ext cx="346056" cy="345674"/>
            <a:chOff x="3303268" y="3817349"/>
            <a:chExt cx="346056" cy="345674"/>
          </a:xfrm>
          <a:solidFill>
            <a:srgbClr val="75FFD7"/>
          </a:solidFill>
        </p:grpSpPr>
        <p:sp>
          <p:nvSpPr>
            <p:cNvPr id="19" name="Google Shape;14532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Google Shape;14533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Google Shape;14534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oogle Shape;14535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75583B-2DB6-648C-C8C1-46E54D6560DE}"/>
              </a:ext>
            </a:extLst>
          </p:cNvPr>
          <p:cNvSpPr/>
          <p:nvPr/>
        </p:nvSpPr>
        <p:spPr>
          <a:xfrm>
            <a:off x="2635105" y="3917830"/>
            <a:ext cx="4102443" cy="5436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079085" y="2168460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78038" y="21364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1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388776" y="313800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/>
          <p:cNvSpPr/>
          <p:nvPr/>
        </p:nvSpPr>
        <p:spPr>
          <a:xfrm>
            <a:off x="5388776" y="3418635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1DAAD-5102-52FA-A532-165D3EB99807}"/>
              </a:ext>
            </a:extLst>
          </p:cNvPr>
          <p:cNvSpPr txBox="1"/>
          <p:nvPr/>
        </p:nvSpPr>
        <p:spPr>
          <a:xfrm>
            <a:off x="5519351" y="3047513"/>
            <a:ext cx="356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0"/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EE7EA-5261-4B0E-B2DB-6F28445F8F38}"/>
              </a:ext>
            </a:extLst>
          </p:cNvPr>
          <p:cNvSpPr txBox="1"/>
          <p:nvPr/>
        </p:nvSpPr>
        <p:spPr>
          <a:xfrm>
            <a:off x="914400" y="1812324"/>
            <a:ext cx="3426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data</a:t>
            </a:r>
          </a:p>
          <a:p>
            <a:pPr lvl="8">
              <a:buClr>
                <a:schemeClr val="accent4"/>
              </a:buClr>
            </a:pPr>
            <a:r>
              <a:rPr lang="fa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pPr lvl="2">
              <a:buClr>
                <a:schemeClr val="accent4"/>
              </a:buClr>
            </a:pP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Underfitting</a:t>
            </a:r>
          </a:p>
          <a:p>
            <a:pPr>
              <a:buClr>
                <a:schemeClr val="accent4"/>
              </a:buClr>
            </a:pPr>
            <a:endParaRPr lang="en-I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87278492-8C43-62C9-369A-F53DFE58B175}"/>
              </a:ext>
            </a:extLst>
          </p:cNvPr>
          <p:cNvSpPr/>
          <p:nvPr/>
        </p:nvSpPr>
        <p:spPr>
          <a:xfrm>
            <a:off x="1692875" y="2298346"/>
            <a:ext cx="107092" cy="90616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R" sz="120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DF4E0E8A-FAEB-02BF-3A7B-C0E192486B43}"/>
              </a:ext>
            </a:extLst>
          </p:cNvPr>
          <p:cNvSpPr/>
          <p:nvPr/>
        </p:nvSpPr>
        <p:spPr>
          <a:xfrm>
            <a:off x="1692875" y="2593490"/>
            <a:ext cx="107092" cy="90616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R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4BBD0-3E88-8742-572C-04D1B2E1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51" y="1211661"/>
            <a:ext cx="4234249" cy="2911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9EA2E-DCC9-03C8-D2D3-86599C102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1623" r="1277"/>
          <a:stretch/>
        </p:blipFill>
        <p:spPr>
          <a:xfrm>
            <a:off x="1614616" y="2170503"/>
            <a:ext cx="5629206" cy="208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B0C9F1-939F-F610-28DE-B6AFC78665DA}"/>
              </a:ext>
            </a:extLst>
          </p:cNvPr>
          <p:cNvSpPr/>
          <p:nvPr/>
        </p:nvSpPr>
        <p:spPr>
          <a:xfrm>
            <a:off x="1200402" y="1426683"/>
            <a:ext cx="1885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3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shortage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752;p30">
            <a:extLst>
              <a:ext uri="{FF2B5EF4-FFF2-40B4-BE49-F238E27FC236}">
                <a16:creationId xmlns:a16="http://schemas.microsoft.com/office/drawing/2014/main" id="{7656D3AB-DC8B-9C83-41A8-EB6A9C98F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27" name="Google Shape;752;p30">
            <a:extLst>
              <a:ext uri="{FF2B5EF4-FFF2-40B4-BE49-F238E27FC236}">
                <a16:creationId xmlns:a16="http://schemas.microsoft.com/office/drawing/2014/main" id="{7656D3AB-DC8B-9C83-41A8-EB6A9C98F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DA7F9-CF7D-179D-2C1C-6AD302C1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02" y="1324358"/>
            <a:ext cx="4528064" cy="33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2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3" name="Google Shape;791;p33">
            <a:extLst>
              <a:ext uri="{FF2B5EF4-FFF2-40B4-BE49-F238E27FC236}">
                <a16:creationId xmlns:a16="http://schemas.microsoft.com/office/drawing/2014/main" id="{F37029E1-1E8F-9A0D-C235-B3D7AE8ED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084" y="2168460"/>
            <a:ext cx="3677737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7AD26A-E99B-2148-BAAC-EE5173E4AA47}"/>
              </a:ext>
            </a:extLst>
          </p:cNvPr>
          <p:cNvSpPr/>
          <p:nvPr/>
        </p:nvSpPr>
        <p:spPr>
          <a:xfrm>
            <a:off x="5388776" y="313800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73D485-2B6C-001F-02C5-7C89ACCB40DE}"/>
              </a:ext>
            </a:extLst>
          </p:cNvPr>
          <p:cNvSpPr/>
          <p:nvPr/>
        </p:nvSpPr>
        <p:spPr>
          <a:xfrm>
            <a:off x="5388776" y="3418635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34B4-7280-6693-A9CF-674144C536C9}"/>
              </a:ext>
            </a:extLst>
          </p:cNvPr>
          <p:cNvSpPr txBox="1"/>
          <p:nvPr/>
        </p:nvSpPr>
        <p:spPr>
          <a:xfrm>
            <a:off x="5519351" y="3047513"/>
            <a:ext cx="356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26802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52;p30">
            <a:extLst>
              <a:ext uri="{FF2B5EF4-FFF2-40B4-BE49-F238E27FC236}">
                <a16:creationId xmlns:a16="http://schemas.microsoft.com/office/drawing/2014/main" id="{43B84FBF-F265-34FD-08A9-D7C0DB9D8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331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2433ED-0EE3-D8AC-BD72-E47F2762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66" y="1290247"/>
            <a:ext cx="6160530" cy="33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novo AI Meeting by Slidesgo">
  <a:themeElements>
    <a:clrScheme name="Custom 1">
      <a:dk1>
        <a:srgbClr val="001F35"/>
      </a:dk1>
      <a:lt1>
        <a:srgbClr val="FFFFFF"/>
      </a:lt1>
      <a:dk2>
        <a:srgbClr val="000000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4984</TotalTime>
  <Words>705</Words>
  <Application>Microsoft Macintosh PowerPoint</Application>
  <PresentationFormat>On-screen Show (16:9)</PresentationFormat>
  <Paragraphs>167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Times New Roman</vt:lpstr>
      <vt:lpstr>IRNazli</vt:lpstr>
      <vt:lpstr>Blinker SemiBold</vt:lpstr>
      <vt:lpstr>Arial</vt:lpstr>
      <vt:lpstr>Big Shoulders Text Light</vt:lpstr>
      <vt:lpstr>Blinker</vt:lpstr>
      <vt:lpstr>Innovo AI Meeting by Slidesgo</vt:lpstr>
      <vt:lpstr>Transfer Learning</vt:lpstr>
      <vt:lpstr>Objectives</vt:lpstr>
      <vt:lpstr>Presentation Path</vt:lpstr>
      <vt:lpstr>Introduction</vt:lpstr>
      <vt:lpstr>What are the problems?</vt:lpstr>
      <vt:lpstr>What are the problems?</vt:lpstr>
      <vt:lpstr>What is transfer learning?</vt:lpstr>
      <vt:lpstr>2</vt:lpstr>
      <vt:lpstr>Overview</vt:lpstr>
      <vt:lpstr>Convolutional Network</vt:lpstr>
      <vt:lpstr>PowerPoint Presentation</vt:lpstr>
      <vt:lpstr>PowerPoint Presentation</vt:lpstr>
      <vt:lpstr>PowerPoint Presentation</vt:lpstr>
      <vt:lpstr>3</vt:lpstr>
      <vt:lpstr>Inception</vt:lpstr>
      <vt:lpstr>Inception</vt:lpstr>
      <vt:lpstr>Xception</vt:lpstr>
      <vt:lpstr>Xception</vt:lpstr>
      <vt:lpstr>VGG-16</vt:lpstr>
      <vt:lpstr>VGG-16</vt:lpstr>
      <vt:lpstr>ResNet-50</vt:lpstr>
      <vt:lpstr>ResNet-50</vt:lpstr>
      <vt:lpstr>Feature Comparison of Different  Transfer Learning Model</vt:lpstr>
      <vt:lpstr>Comparison of Models with  respect to Classification Accuracy</vt:lpstr>
      <vt:lpstr>4</vt:lpstr>
      <vt:lpstr>Dataset Specifications</vt:lpstr>
      <vt:lpstr>Reading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پردازش متون شبکه اجتماعی با استفاده از تکنیک های یادگیری ماشین</dc:title>
  <dc:creator>aria mostajeran</dc:creator>
  <cp:lastModifiedBy>Zahra S</cp:lastModifiedBy>
  <cp:revision>238</cp:revision>
  <dcterms:modified xsi:type="dcterms:W3CDTF">2022-05-31T07:51:54Z</dcterms:modified>
</cp:coreProperties>
</file>